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  <p:sldMasterId id="2147483686" r:id="rId4"/>
    <p:sldMasterId id="2147483698" r:id="rId5"/>
  </p:sldMasterIdLst>
  <p:notesMasterIdLst>
    <p:notesMasterId r:id="rId71"/>
  </p:notesMasterIdLst>
  <p:sldIdLst>
    <p:sldId id="256" r:id="rId6"/>
    <p:sldId id="411" r:id="rId7"/>
    <p:sldId id="258" r:id="rId8"/>
    <p:sldId id="259" r:id="rId9"/>
    <p:sldId id="448" r:id="rId10"/>
    <p:sldId id="495" r:id="rId11"/>
    <p:sldId id="494" r:id="rId12"/>
    <p:sldId id="519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449" r:id="rId26"/>
    <p:sldId id="450" r:id="rId27"/>
    <p:sldId id="452" r:id="rId28"/>
    <p:sldId id="520" r:id="rId29"/>
    <p:sldId id="521" r:id="rId30"/>
    <p:sldId id="522" r:id="rId31"/>
    <p:sldId id="523" r:id="rId32"/>
    <p:sldId id="453" r:id="rId33"/>
    <p:sldId id="456" r:id="rId34"/>
    <p:sldId id="457" r:id="rId35"/>
    <p:sldId id="458" r:id="rId36"/>
    <p:sldId id="340" r:id="rId37"/>
    <p:sldId id="342" r:id="rId38"/>
    <p:sldId id="343" r:id="rId39"/>
    <p:sldId id="344" r:id="rId40"/>
    <p:sldId id="345" r:id="rId41"/>
    <p:sldId id="346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47" r:id="rId52"/>
    <p:sldId id="348" r:id="rId53"/>
    <p:sldId id="349" r:id="rId54"/>
    <p:sldId id="264" r:id="rId55"/>
    <p:sldId id="358" r:id="rId56"/>
    <p:sldId id="388" r:id="rId57"/>
    <p:sldId id="396" r:id="rId58"/>
    <p:sldId id="397" r:id="rId59"/>
    <p:sldId id="398" r:id="rId60"/>
    <p:sldId id="399" r:id="rId61"/>
    <p:sldId id="400" r:id="rId62"/>
    <p:sldId id="407" r:id="rId63"/>
    <p:sldId id="492" r:id="rId64"/>
    <p:sldId id="493" r:id="rId65"/>
    <p:sldId id="408" r:id="rId66"/>
    <p:sldId id="410" r:id="rId67"/>
    <p:sldId id="409" r:id="rId68"/>
    <p:sldId id="412" r:id="rId69"/>
    <p:sldId id="312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8" d="100"/>
          <a:sy n="88" d="100"/>
        </p:scale>
        <p:origin x="-2220" y="-4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07B94-2371-4332-A041-88EFEABA9FAE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40A5C-0125-453A-B63A-CA6CD42D1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60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32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33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47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50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58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/>
          <a:lstStyle/>
          <a:p>
            <a:pPr marL="542925" indent="-542925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D5C04F1-088D-43BB-BF6A-7E5350A2ABBF}" type="slidenum">
              <a:rPr lang="en-US" altLang="zh-CN">
                <a:solidFill>
                  <a:prstClr val="black"/>
                </a:solidFill>
              </a:rPr>
              <a:t>65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5" name="Group 18"/>
          <p:cNvGrpSpPr/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/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Freeform 20"/>
            <p:cNvSpPr/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Freeform 22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>
                <a:solidFill>
                  <a:srgbClr val="FFFFFF"/>
                </a:solidFill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5A9447D-FC51-41E2-B4AD-0B40BE94EBBD}" type="datetime1">
              <a:rPr lang="en-US" altLang="zh-CN"/>
              <a:t>1/14/2021</a:t>
            </a:fld>
            <a:endParaRPr lang="en-US" altLang="zh-CN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96903E8-2148-45CB-9EFE-3B259656DD8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2DA2BF">
                    <a:tint val="20000"/>
                  </a:srgbClr>
                </a:solidFill>
              </a:rPr>
              <a:t>© 1992-2010 by Pearson Education, Inc. All Rights Reserved.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A4E6B2-104F-47C0-BBE7-13A7D4A6F9D5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8BFFC7-04C9-4359-834A-A0B7F2C974EE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D47EA7-8634-4E13-BA85-F13AFECE0AFF}" type="datetime1">
              <a:rPr lang="en-US" altLang="zh-CN">
                <a:solidFill>
                  <a:prstClr val="white"/>
                </a:solidFill>
              </a:rPr>
              <a:t>1/14/2021</a:t>
            </a:fld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© 1992-2010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802EEE2-0D19-4890-9310-933EF7E17B98}" type="slidenum">
              <a:rPr lang="en-US" altLang="zh-CN">
                <a:solidFill>
                  <a:prstClr val="white"/>
                </a:solidFill>
              </a:r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F50C5A-6B0A-4D11-BF1B-A253C72EF4A0}" type="datetime1">
              <a:rPr lang="en-US" altLang="zh-CN">
                <a:solidFill>
                  <a:prstClr val="white"/>
                </a:solidFill>
              </a:rPr>
              <a:t>1/14/2021</a:t>
            </a:fld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© 1992-2010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D29650-E578-4CCA-BE73-CB3701213004}" type="slidenum">
              <a:rPr lang="en-US" altLang="zh-CN">
                <a:solidFill>
                  <a:prstClr val="white"/>
                </a:solidFill>
              </a:r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E092BE-C145-4373-9C62-405CA0CD09B1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1E8DDF-BDAB-40EF-93BF-F2F47DDBE8C9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C249690-0509-471F-86AA-1109BFDE7214}" type="datetime1">
              <a:rPr lang="en-US" altLang="zh-CN">
                <a:solidFill>
                  <a:prstClr val="white"/>
                </a:solidFill>
              </a:rPr>
              <a:t>1/14/2021</a:t>
            </a:fld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© 1992-2010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3118C1-599B-41D2-81F8-8C68F206C5C3}" type="slidenum">
              <a:rPr lang="en-US" altLang="zh-CN">
                <a:solidFill>
                  <a:prstClr val="white"/>
                </a:solidFill>
              </a:r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DF98C-00E2-420D-8703-5D42A8F779B6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CE460-6E4B-44F6-AEA1-79FC0C3DF411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8C6F3E-715E-4021-AA8B-9A3F9D39DF54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D8CD9E-F1CC-4538-BF53-57757545535C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18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ight Triangle 19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DBD00E-5535-4B39-9D3E-2F68F5EE0A6D}" type="datetime1">
              <a:rPr lang="en-US" altLang="zh-CN">
                <a:solidFill>
                  <a:prstClr val="white"/>
                </a:solidFill>
              </a:rPr>
              <a:t>1/14/2021</a:t>
            </a:fld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© 1992-2010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3512BF-D9DD-469A-99BF-A6A0B63DE261}" type="slidenum">
              <a:rPr lang="en-US" altLang="zh-CN">
                <a:solidFill>
                  <a:prstClr val="white"/>
                </a:solidFill>
              </a:r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3B570-F842-4531-8C8C-716A70A3EE7B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B2A261-ECD3-416D-800E-1AC9109E4F94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3E983-9A16-44E1-860D-3F4F532CE5B1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56325-1AB7-4043-B9D2-B69AAA8460FD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FBDB3-8646-43B1-B99F-B6C78B47E704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F5115-AD61-4DC3-8850-1506BAE5C372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5" name="Group 18"/>
          <p:cNvGrpSpPr/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/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Freeform 20"/>
            <p:cNvSpPr/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Freeform 22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>
                <a:solidFill>
                  <a:srgbClr val="FFFFFF"/>
                </a:solidFill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5A9447D-FC51-41E2-B4AD-0B40BE94EBBD}" type="datetime1">
              <a:rPr lang="en-US" altLang="zh-CN"/>
              <a:t>1/14/2021</a:t>
            </a:fld>
            <a:endParaRPr lang="en-US" altLang="zh-CN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96903E8-2148-45CB-9EFE-3B259656DD8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2DA2BF">
                    <a:tint val="20000"/>
                  </a:srgbClr>
                </a:solidFill>
              </a:rPr>
              <a:t>© 1992-2010 by Pearson Education, Inc. All Rights Reserved.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A4E6B2-104F-47C0-BBE7-13A7D4A6F9D5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8BFFC7-04C9-4359-834A-A0B7F2C974EE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D47EA7-8634-4E13-BA85-F13AFECE0AFF}" type="datetime1">
              <a:rPr lang="en-US" altLang="zh-CN">
                <a:solidFill>
                  <a:prstClr val="white"/>
                </a:solidFill>
              </a:rPr>
              <a:t>1/14/2021</a:t>
            </a:fld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© 1992-2010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802EEE2-0D19-4890-9310-933EF7E17B98}" type="slidenum">
              <a:rPr lang="en-US" altLang="zh-CN">
                <a:solidFill>
                  <a:prstClr val="white"/>
                </a:solidFill>
              </a:r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2F50C5A-6B0A-4D11-BF1B-A253C72EF4A0}" type="datetime1">
              <a:rPr lang="en-US" altLang="zh-CN">
                <a:solidFill>
                  <a:prstClr val="white"/>
                </a:solidFill>
              </a:rPr>
              <a:t>1/14/2021</a:t>
            </a:fld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© 1992-2010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D29650-E578-4CCA-BE73-CB3701213004}" type="slidenum">
              <a:rPr lang="en-US" altLang="zh-CN">
                <a:solidFill>
                  <a:prstClr val="white"/>
                </a:solidFill>
              </a:r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E092BE-C145-4373-9C62-405CA0CD09B1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1E8DDF-BDAB-40EF-93BF-F2F47DDBE8C9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C249690-0509-471F-86AA-1109BFDE7214}" type="datetime1">
              <a:rPr lang="en-US" altLang="zh-CN">
                <a:solidFill>
                  <a:prstClr val="white"/>
                </a:solidFill>
              </a:rPr>
              <a:t>1/14/2021</a:t>
            </a:fld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© 1992-2010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3118C1-599B-41D2-81F8-8C68F206C5C3}" type="slidenum">
              <a:rPr lang="en-US" altLang="zh-CN">
                <a:solidFill>
                  <a:prstClr val="white"/>
                </a:solidFill>
              </a:r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DF98C-00E2-420D-8703-5D42A8F779B6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CE460-6E4B-44F6-AEA1-79FC0C3DF411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8C6F3E-715E-4021-AA8B-9A3F9D39DF54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BD8CD9E-F1CC-4538-BF53-57757545535C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" name="Freeform 18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ight Triangle 19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DBD00E-5535-4B39-9D3E-2F68F5EE0A6D}" type="datetime1">
              <a:rPr lang="en-US" altLang="zh-CN">
                <a:solidFill>
                  <a:prstClr val="white"/>
                </a:solidFill>
              </a:rPr>
              <a:t>1/14/2021</a:t>
            </a:fld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© 1992-2010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3512BF-D9DD-469A-99BF-A6A0B63DE261}" type="slidenum">
              <a:rPr lang="en-US" altLang="zh-CN">
                <a:solidFill>
                  <a:prstClr val="white"/>
                </a:solidFill>
              </a:r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3B570-F842-4531-8C8C-716A70A3EE7B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B2A261-ECD3-416D-800E-1AC9109E4F94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3E983-9A16-44E1-860D-3F4F532CE5B1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56325-1AB7-4043-B9D2-B69AAA8460FD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FBDB3-8646-43B1-B99F-B6C78B47E704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F5115-AD61-4DC3-8850-1506BAE5C372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E5230-FCF1-4EFE-86FE-BE1FC90BB470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81685-5FAF-4980-B5BD-5BEE06C7B6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" name="Right Triangle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000" smtClean="0">
                <a:latin typeface="Lucida Sans Unicode" panose="020B0602030504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F936F0-8DCF-425F-A756-39C8ED2903AF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000" smtClean="0">
                <a:latin typeface="Lucida Sans Unicode" panose="020B0602030504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FF36B2-8310-467C-9A97-DCB87C299AB6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9pPr>
    </p:titleStyle>
    <p:bodyStyle>
      <a:lvl1pPr marL="365125" indent="-255905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030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155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" name="Right Triangle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>
              <a:defRPr sz="1000" smtClean="0">
                <a:latin typeface="Lucida Sans Unicode" panose="020B0602030504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F936F0-8DCF-425F-A756-39C8ED2903AF}" type="datetime1">
              <a:rPr lang="en-US" altLang="zh-CN">
                <a:solidFill>
                  <a:prstClr val="black"/>
                </a:solidFill>
              </a:rPr>
              <a:t>1/14/2021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© 1992-2010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000" smtClean="0">
                <a:latin typeface="Lucida Sans Unicode" panose="020B0602030504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FF36B2-8310-467C-9A97-DCB87C299AB6}" type="slidenum">
              <a:rPr lang="en-US" altLang="zh-CN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9pPr>
    </p:titleStyle>
    <p:bodyStyle>
      <a:lvl1pPr marL="365125" indent="-255905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030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155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E5230-FCF1-4EFE-86FE-BE1FC90BB47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81685-5FAF-4980-B5BD-5BEE06C7B6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iaoqm@mail.sustech.edu.cn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cn/windows/wsl/install-win1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irrors.sustech.edu.cn/help/ubuntu.html" TargetMode="Externa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download/more/" TargetMode="Externa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ygwin.com/instal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C/C++ Program Design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LAB  1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823DC39-E33F-4422-9855-C04DD47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6" y="0"/>
            <a:ext cx="8774407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699792" y="119870"/>
            <a:ext cx="4896544" cy="612648"/>
            <a:chOff x="2699792" y="119870"/>
            <a:chExt cx="4896544" cy="61264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B58210DF-642D-493E-876F-0B37D3714FC3}"/>
                </a:ext>
              </a:extLst>
            </p:cNvPr>
            <p:cNvSpPr/>
            <p:nvPr/>
          </p:nvSpPr>
          <p:spPr>
            <a:xfrm>
              <a:off x="4932040" y="332656"/>
              <a:ext cx="266429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对话气泡: 圆角矩形 2">
              <a:extLst>
                <a:ext uri="{FF2B5EF4-FFF2-40B4-BE49-F238E27FC236}">
                  <a16:creationId xmlns:a16="http://schemas.microsoft.com/office/drawing/2014/main" xmlns="" id="{DB506748-1962-4EDD-8AD5-36FAE39FF02A}"/>
                </a:ext>
              </a:extLst>
            </p:cNvPr>
            <p:cNvSpPr/>
            <p:nvPr/>
          </p:nvSpPr>
          <p:spPr>
            <a:xfrm>
              <a:off x="2699792" y="119870"/>
              <a:ext cx="1944216" cy="612648"/>
            </a:xfrm>
            <a:prstGeom prst="wedgeRoundRectCallout">
              <a:avLst>
                <a:gd name="adj1" fmla="val 65047"/>
                <a:gd name="adj2" fmla="val 1841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search Linux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267744" y="663818"/>
            <a:ext cx="5328592" cy="681348"/>
            <a:chOff x="2267744" y="663818"/>
            <a:chExt cx="5328592" cy="68134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B58210DF-642D-493E-876F-0B37D3714FC3}"/>
                </a:ext>
              </a:extLst>
            </p:cNvPr>
            <p:cNvSpPr/>
            <p:nvPr/>
          </p:nvSpPr>
          <p:spPr>
            <a:xfrm>
              <a:off x="4932040" y="663818"/>
              <a:ext cx="2664296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对话气泡: 圆角矩形 2">
              <a:extLst>
                <a:ext uri="{FF2B5EF4-FFF2-40B4-BE49-F238E27FC236}">
                  <a16:creationId xmlns:a16="http://schemas.microsoft.com/office/drawing/2014/main" xmlns="" id="{DB506748-1962-4EDD-8AD5-36FAE39FF02A}"/>
                </a:ext>
              </a:extLst>
            </p:cNvPr>
            <p:cNvSpPr/>
            <p:nvPr/>
          </p:nvSpPr>
          <p:spPr>
            <a:xfrm>
              <a:off x="2267744" y="732518"/>
              <a:ext cx="2389429" cy="612648"/>
            </a:xfrm>
            <a:prstGeom prst="wedgeRoundRectCallout">
              <a:avLst>
                <a:gd name="adj1" fmla="val 66378"/>
                <a:gd name="adj2" fmla="val -3790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</a:t>
              </a:r>
              <a:r>
                <a:rPr lang="en-US" altLang="zh-CN" dirty="0" smtClean="0"/>
                <a:t>elect Ubuntu </a:t>
              </a:r>
              <a:r>
                <a:rPr lang="zh-CN" altLang="en-US" dirty="0" smtClean="0"/>
                <a:t>应用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86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18BB0AF-BB4C-4A2D-B0D8-5EE97ED8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6" y="0"/>
            <a:ext cx="877440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E4E9551-2115-41AC-A919-C5366DD7A270}"/>
              </a:ext>
            </a:extLst>
          </p:cNvPr>
          <p:cNvSpPr/>
          <p:nvPr/>
        </p:nvSpPr>
        <p:spPr>
          <a:xfrm>
            <a:off x="2627784" y="2996952"/>
            <a:ext cx="223224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85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xmlns="" id="{47D4C054-7170-40C4-B2E5-391B8AC4EF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581813"/>
              </p:ext>
            </p:extLst>
          </p:nvPr>
        </p:nvGraphicFramePr>
        <p:xfrm>
          <a:off x="604838" y="2000250"/>
          <a:ext cx="7935912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Image" r:id="rId3" imgW="7936200" imgH="2856960" progId="Photoshop.Image.13">
                  <p:embed/>
                </p:oleObj>
              </mc:Choice>
              <mc:Fallback>
                <p:oleObj name="Image" r:id="rId3" imgW="7936200" imgH="2856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4838" y="2000250"/>
                        <a:ext cx="7935912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E4E9551-2115-41AC-A919-C5366DD7A270}"/>
              </a:ext>
            </a:extLst>
          </p:cNvPr>
          <p:cNvSpPr/>
          <p:nvPr/>
        </p:nvSpPr>
        <p:spPr>
          <a:xfrm>
            <a:off x="4853310" y="3933056"/>
            <a:ext cx="2815033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5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51D00DB-B67F-465C-8525-186AA1F1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52" y="0"/>
            <a:ext cx="5664896" cy="6858000"/>
          </a:xfrm>
          <a:prstGeom prst="rect">
            <a:avLst/>
          </a:prstGeom>
        </p:spPr>
      </p:pic>
      <p:sp>
        <p:nvSpPr>
          <p:cNvPr id="4" name="对话气泡: 圆角矩形 2">
            <a:extLst>
              <a:ext uri="{FF2B5EF4-FFF2-40B4-BE49-F238E27FC236}">
                <a16:creationId xmlns:a16="http://schemas.microsoft.com/office/drawing/2014/main" xmlns="" id="{DB506748-1962-4EDD-8AD5-36FAE39FF02A}"/>
              </a:ext>
            </a:extLst>
          </p:cNvPr>
          <p:cNvSpPr/>
          <p:nvPr/>
        </p:nvSpPr>
        <p:spPr>
          <a:xfrm>
            <a:off x="4067944" y="1196752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 smtClean="0"/>
              <a:t>your Microsoft account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E4E9551-2115-41AC-A919-C5366DD7A270}"/>
              </a:ext>
            </a:extLst>
          </p:cNvPr>
          <p:cNvSpPr/>
          <p:nvPr/>
        </p:nvSpPr>
        <p:spPr>
          <a:xfrm>
            <a:off x="5580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圆角矩形 2">
            <a:extLst>
              <a:ext uri="{FF2B5EF4-FFF2-40B4-BE49-F238E27FC236}">
                <a16:creationId xmlns:a16="http://schemas.microsoft.com/office/drawing/2014/main" xmlns="" id="{DB506748-1962-4EDD-8AD5-36FAE39FF02A}"/>
              </a:ext>
            </a:extLst>
          </p:cNvPr>
          <p:cNvSpPr/>
          <p:nvPr/>
        </p:nvSpPr>
        <p:spPr>
          <a:xfrm>
            <a:off x="3923928" y="2060848"/>
            <a:ext cx="2952328" cy="612648"/>
          </a:xfrm>
          <a:prstGeom prst="wedgeRoundRectCallout">
            <a:avLst>
              <a:gd name="adj1" fmla="val -59232"/>
              <a:gd name="adj2" fmla="val -12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If you have no account, you can create 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24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74D3A0A-3C52-42D4-BF6E-7D6AB3C0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52" y="0"/>
            <a:ext cx="5664896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E4E9551-2115-41AC-A919-C5366DD7A270}"/>
              </a:ext>
            </a:extLst>
          </p:cNvPr>
          <p:cNvSpPr/>
          <p:nvPr/>
        </p:nvSpPr>
        <p:spPr>
          <a:xfrm>
            <a:off x="5580112" y="3140968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>
            <a:extLst>
              <a:ext uri="{FF2B5EF4-FFF2-40B4-BE49-F238E27FC236}">
                <a16:creationId xmlns:a16="http://schemas.microsoft.com/office/drawing/2014/main" xmlns="" id="{DB506748-1962-4EDD-8AD5-36FAE39FF02A}"/>
              </a:ext>
            </a:extLst>
          </p:cNvPr>
          <p:cNvSpPr/>
          <p:nvPr/>
        </p:nvSpPr>
        <p:spPr>
          <a:xfrm>
            <a:off x="3707904" y="1628800"/>
            <a:ext cx="1944216" cy="612648"/>
          </a:xfrm>
          <a:prstGeom prst="wedgeRoundRectCallout">
            <a:avLst>
              <a:gd name="adj1" fmla="val -65400"/>
              <a:gd name="adj2" fmla="val 46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 smtClean="0"/>
              <a:t>your password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4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0A73128-73E0-45C1-8A09-1BEE79F5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52" y="0"/>
            <a:ext cx="5664896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4E18090-37FB-4A37-B60D-6D993740303E}"/>
              </a:ext>
            </a:extLst>
          </p:cNvPr>
          <p:cNvSpPr/>
          <p:nvPr/>
        </p:nvSpPr>
        <p:spPr>
          <a:xfrm>
            <a:off x="5580112" y="3356992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57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3719237-03A6-4CCC-B022-07C73A1A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52" y="0"/>
            <a:ext cx="5664896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4E18090-37FB-4A37-B60D-6D993740303E}"/>
              </a:ext>
            </a:extLst>
          </p:cNvPr>
          <p:cNvSpPr/>
          <p:nvPr/>
        </p:nvSpPr>
        <p:spPr>
          <a:xfrm>
            <a:off x="5508104" y="6021288"/>
            <a:ext cx="151216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28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xmlns="" id="{BBFD5383-5EB7-43AD-933C-81E509398D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520529"/>
              </p:ext>
            </p:extLst>
          </p:nvPr>
        </p:nvGraphicFramePr>
        <p:xfrm>
          <a:off x="523875" y="228600"/>
          <a:ext cx="809625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Image" r:id="rId3" imgW="16101360" imgH="12672720" progId="Photoshop.Image.13">
                  <p:embed/>
                </p:oleObj>
              </mc:Choice>
              <mc:Fallback>
                <p:oleObj name="Image" r:id="rId3" imgW="16101360" imgH="12672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875" y="228600"/>
                        <a:ext cx="8096250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xmlns="" id="{24E18090-37FB-4A37-B60D-6D993740303E}"/>
              </a:ext>
            </a:extLst>
          </p:cNvPr>
          <p:cNvSpPr/>
          <p:nvPr/>
        </p:nvSpPr>
        <p:spPr>
          <a:xfrm>
            <a:off x="899592" y="1556792"/>
            <a:ext cx="475252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07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xmlns="" id="{EA27B2A0-015D-424C-9035-65E040344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15139"/>
              </p:ext>
            </p:extLst>
          </p:nvPr>
        </p:nvGraphicFramePr>
        <p:xfrm>
          <a:off x="517525" y="558800"/>
          <a:ext cx="810895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Image" r:id="rId3" imgW="16126920" imgH="11364840" progId="Photoshop.Image.13">
                  <p:embed/>
                </p:oleObj>
              </mc:Choice>
              <mc:Fallback>
                <p:oleObj name="Image" r:id="rId3" imgW="16126920" imgH="11364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7525" y="558800"/>
                        <a:ext cx="810895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xmlns="" id="{24E18090-37FB-4A37-B60D-6D993740303E}"/>
              </a:ext>
            </a:extLst>
          </p:cNvPr>
          <p:cNvSpPr/>
          <p:nvPr/>
        </p:nvSpPr>
        <p:spPr>
          <a:xfrm>
            <a:off x="6156176" y="1988840"/>
            <a:ext cx="16561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15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AFE81E7-0291-45D1-AC7E-EDFF30B1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95"/>
            <a:ext cx="9144000" cy="47776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4650A73-A6DD-4F32-B1D9-251DF2270103}"/>
              </a:ext>
            </a:extLst>
          </p:cNvPr>
          <p:cNvSpPr/>
          <p:nvPr/>
        </p:nvSpPr>
        <p:spPr>
          <a:xfrm>
            <a:off x="-36512" y="1744534"/>
            <a:ext cx="2808312" cy="46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09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0260" y="1109643"/>
            <a:ext cx="70327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Qimei</a:t>
            </a:r>
            <a:r>
              <a:rPr lang="en-US" altLang="zh-CN" sz="2800" dirty="0" smtClean="0"/>
              <a:t> Liao</a:t>
            </a:r>
            <a:r>
              <a:rPr lang="zh-CN" altLang="en-US" sz="2800" dirty="0" smtClean="0"/>
              <a:t>（</a:t>
            </a:r>
            <a:r>
              <a:rPr lang="zh-CN" altLang="en-US" sz="2800" dirty="0"/>
              <a:t>廖琪梅）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Email: </a:t>
            </a:r>
            <a:r>
              <a:rPr lang="en-US" altLang="zh-CN" sz="2800" dirty="0">
                <a:hlinkClick r:id="rId2"/>
              </a:rPr>
              <a:t>liaoqm@mail.sustech.edu.cn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Office: Room 509 , Building 10, Innovation Park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F89F753-ED1B-4CD5-BA9A-865B471D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95"/>
            <a:ext cx="9144000" cy="47776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4650A73-A6DD-4F32-B1D9-251DF2270103}"/>
              </a:ext>
            </a:extLst>
          </p:cNvPr>
          <p:cNvSpPr/>
          <p:nvPr/>
        </p:nvSpPr>
        <p:spPr>
          <a:xfrm>
            <a:off x="-36512" y="5344936"/>
            <a:ext cx="2808312" cy="23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5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 (Cont.)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1417955"/>
            <a:ext cx="6785610" cy="2816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0200" y="4611370"/>
            <a:ext cx="84836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We prefer Ubuntu 20.04 LTS and use this as an example in our class as this is the latest LTS version. </a:t>
            </a:r>
          </a:p>
          <a:p>
            <a:endParaRPr lang="en-US" altLang="zh-CN" sz="2000"/>
          </a:p>
          <a:p>
            <a:r>
              <a:rPr lang="en-US" altLang="zh-CN" sz="2000"/>
              <a:t>If your are interested in WSL2 which supports more features of Linux (like Docker) you can visit: </a:t>
            </a:r>
            <a:r>
              <a:rPr lang="en-US" altLang="zh-CN" sz="2000">
                <a:hlinkClick r:id="rId3" action="ppaction://hlinkfile"/>
              </a:rPr>
              <a:t>https://docs.microsoft.com/zh-cn/windows/wsl/install-win10#manual-installation-steps</a:t>
            </a:r>
            <a:r>
              <a:rPr lang="en-US" altLang="zh-CN" sz="2000"/>
              <a:t> for more information.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2402840"/>
            <a:ext cx="5743575" cy="3146425"/>
          </a:xfrm>
        </p:spPr>
        <p:txBody>
          <a:bodyPr>
            <a:normAutofit fontScale="92500"/>
          </a:bodyPr>
          <a:lstStyle/>
          <a:p>
            <a:r>
              <a:rPr lang="en-US" altLang="zh-CN" sz="2400">
                <a:solidFill>
                  <a:schemeClr val="tx1"/>
                </a:solidFill>
              </a:rPr>
              <a:t>Once you finished the installation of Ubuntu 20.04 LTS, you can find it on your start menu.</a:t>
            </a:r>
          </a:p>
          <a:p>
            <a:r>
              <a:rPr lang="en-US" altLang="zh-CN" sz="2400">
                <a:solidFill>
                  <a:schemeClr val="tx1"/>
                </a:solidFill>
              </a:rPr>
              <a:t>Open it and you will see a Terminal for Linux</a:t>
            </a:r>
          </a:p>
          <a:p>
            <a:r>
              <a:rPr lang="en-US" altLang="zh-CN" sz="2400">
                <a:solidFill>
                  <a:schemeClr val="tx1"/>
                </a:solidFill>
              </a:rPr>
              <a:t>You can set username and password for your system (Please remember this password as you need it to switch to root user later)</a:t>
            </a:r>
            <a:endParaRPr lang="en-US" altLang="zh-CN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25" y="1802130"/>
            <a:ext cx="2365375" cy="46158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732240" y="4437112"/>
            <a:ext cx="1152128" cy="288032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1.2 Install GCC on WSL (Cont.)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 altLang="zh-CN" dirty="0"/>
              <a:t>You can change the source list of apt if you want. (This step may improve your download speed later)</a:t>
            </a:r>
          </a:p>
          <a:p>
            <a:pPr lvl="1"/>
            <a:r>
              <a:rPr lang="en-US" altLang="zh-CN" dirty="0"/>
              <a:t>For more information you can visit: </a:t>
            </a:r>
            <a:r>
              <a:rPr lang="en-US" altLang="zh-CN" dirty="0">
                <a:hlinkClick r:id="rId2" action="ppaction://hlinkfile"/>
              </a:rPr>
              <a:t>https://mirrors.sustech.edu.cn/help/ubuntu.html#introduction</a:t>
            </a:r>
            <a:endParaRPr lang="en-US" altLang="zh-CN" dirty="0"/>
          </a:p>
          <a:p>
            <a:r>
              <a:rPr lang="en-US" altLang="zh-CN" dirty="0"/>
              <a:t>Use the command below to install GNU: (If you are using any Linux distribution based on </a:t>
            </a:r>
            <a:r>
              <a:rPr lang="en-US" altLang="zh-CN" dirty="0" err="1"/>
              <a:t>debian</a:t>
            </a:r>
            <a:r>
              <a:rPr lang="en-US" altLang="zh-CN" dirty="0"/>
              <a:t> you can use below to install, too)</a:t>
            </a:r>
          </a:p>
          <a:p>
            <a:pPr lvl="1"/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update;sudo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apt install g++ -y</a:t>
            </a:r>
          </a:p>
          <a:p>
            <a:pPr lvl="1"/>
            <a:r>
              <a:rPr lang="en-US" altLang="zh-CN" dirty="0"/>
              <a:t>The first command will update your apt </a:t>
            </a:r>
            <a:r>
              <a:rPr lang="en-US" altLang="zh-CN" dirty="0" smtClean="0"/>
              <a:t>library (</a:t>
            </a:r>
            <a:r>
              <a:rPr lang="en-US" altLang="zh-CN" dirty="0" err="1" smtClean="0"/>
              <a:t>apt:Advanced</a:t>
            </a:r>
            <a:r>
              <a:rPr lang="en-US" altLang="zh-CN" dirty="0" smtClean="0"/>
              <a:t> Packaging Tools)</a:t>
            </a:r>
            <a:endParaRPr lang="en-US" altLang="zh-CN" dirty="0"/>
          </a:p>
          <a:p>
            <a:pPr lvl="1"/>
            <a:r>
              <a:rPr lang="en-US" altLang="zh-CN" dirty="0"/>
              <a:t>The second will install g++ and its independence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035A0F8-12C4-4DBD-9881-6147784E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95"/>
            <a:ext cx="9144000" cy="47776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E957C02-3AEF-437C-9DA6-236E09B38A62}"/>
              </a:ext>
            </a:extLst>
          </p:cNvPr>
          <p:cNvSpPr/>
          <p:nvPr/>
        </p:nvSpPr>
        <p:spPr>
          <a:xfrm>
            <a:off x="1763688" y="5359075"/>
            <a:ext cx="2808312" cy="230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52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3F0F9DC-93FA-4AC0-A48D-A23E477C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95"/>
            <a:ext cx="9144000" cy="477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987DFEE-4CE5-43BE-A747-E0B07D93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95"/>
            <a:ext cx="9144000" cy="47776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4EF29F6-9C53-4CB9-B6EE-5519543CE478}"/>
              </a:ext>
            </a:extLst>
          </p:cNvPr>
          <p:cNvSpPr/>
          <p:nvPr/>
        </p:nvSpPr>
        <p:spPr>
          <a:xfrm>
            <a:off x="1763688" y="1916832"/>
            <a:ext cx="2808312" cy="288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4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24F42F6-A216-4367-B3A0-0905FC12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95"/>
            <a:ext cx="9144000" cy="477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0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1.3 Verify GCC on WSL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145937"/>
            <a:ext cx="8229600" cy="1130935"/>
          </a:xfrm>
        </p:spPr>
        <p:txBody>
          <a:bodyPr>
            <a:normAutofit/>
          </a:bodyPr>
          <a:lstStyle/>
          <a:p>
            <a:r>
              <a:rPr lang="en-US" altLang="zh-CN" dirty="0"/>
              <a:t>You can input command: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</a:rPr>
              <a:t>gcc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--version</a:t>
            </a:r>
            <a:r>
              <a:rPr lang="en-US" altLang="zh-CN" dirty="0">
                <a:solidFill>
                  <a:schemeClr val="tx1"/>
                </a:solidFill>
              </a:rPr>
              <a:t> to check whether the GCC is installed well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5D5DD1D-F641-4253-9C36-7E708042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791"/>
            <a:ext cx="9144000" cy="47776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D028EC9-CA2E-4D5D-A4EB-97345A55F7EC}"/>
              </a:ext>
            </a:extLst>
          </p:cNvPr>
          <p:cNvSpPr/>
          <p:nvPr/>
        </p:nvSpPr>
        <p:spPr>
          <a:xfrm>
            <a:off x="-36512" y="5936740"/>
            <a:ext cx="612068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 Download and install LLVM on macOS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138555" y="1707515"/>
            <a:ext cx="7134225" cy="11309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2.1 Install Command Line Tools on macOS</a:t>
            </a: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2.2 Verify the LLVM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28800"/>
            <a:ext cx="8458200" cy="3888432"/>
          </a:xfrm>
        </p:spPr>
        <p:txBody>
          <a:bodyPr/>
          <a:lstStyle/>
          <a:p>
            <a:pPr marL="365125" lvl="1" indent="-255905">
              <a:spcBef>
                <a:spcPts val="1200"/>
              </a:spcBef>
              <a:buSzPct val="68000"/>
              <a:buFont typeface="Wingdings" panose="05000000000000000000" pitchFamily="2" charset="2"/>
              <a:buChar char="p"/>
            </a:pPr>
            <a:r>
              <a:rPr lang="en-US" sz="2800" dirty="0"/>
              <a:t>Download and install GCC on Windows 10 (Based on Windows Subsystem for Linux) </a:t>
            </a:r>
          </a:p>
          <a:p>
            <a:pPr marL="365125" lvl="1" indent="-255905">
              <a:spcBef>
                <a:spcPts val="1200"/>
              </a:spcBef>
              <a:buSzPct val="68000"/>
              <a:buFont typeface="Wingdings" panose="05000000000000000000" pitchFamily="2" charset="2"/>
              <a:buChar char="p"/>
            </a:pPr>
            <a:r>
              <a:rPr lang="en-US" sz="2800" dirty="0"/>
              <a:t>Download and install LLVM on macOS</a:t>
            </a:r>
          </a:p>
          <a:p>
            <a:pPr marL="365125" lvl="1" indent="-255905">
              <a:spcBef>
                <a:spcPts val="1200"/>
              </a:spcBef>
              <a:buSzPct val="68000"/>
              <a:buFont typeface="Wingdings" panose="05000000000000000000" pitchFamily="2" charset="2"/>
              <a:buChar char="p"/>
            </a:pPr>
            <a:r>
              <a:rPr lang="en-US" sz="2800" dirty="0"/>
              <a:t>Download and install GCC on Windows x (Based on Cygwin)</a:t>
            </a:r>
          </a:p>
          <a:p>
            <a:pPr marL="365125" lvl="1" indent="-255905">
              <a:spcBef>
                <a:spcPts val="1200"/>
              </a:spcBef>
              <a:buSzPct val="68000"/>
              <a:buFont typeface="Wingdings" panose="05000000000000000000" pitchFamily="2" charset="2"/>
              <a:buChar char="p"/>
            </a:pPr>
            <a:r>
              <a:rPr lang="en-US" sz="2800" dirty="0"/>
              <a:t>Compile, link and run C/C++ programs</a:t>
            </a:r>
          </a:p>
          <a:p>
            <a:pPr marL="365125" lvl="1" indent="-255905">
              <a:spcBef>
                <a:spcPts val="1200"/>
              </a:spcBef>
              <a:buSzPct val="68000"/>
              <a:buFont typeface="Wingdings" panose="05000000000000000000" pitchFamily="2" charset="2"/>
              <a:buChar char="p"/>
            </a:pPr>
            <a:r>
              <a:rPr lang="en-US" sz="2800" dirty="0"/>
              <a:t>Download and install the editor (VSCode)</a:t>
            </a:r>
          </a:p>
          <a:p>
            <a:pPr marL="365125" lvl="1" indent="-255905">
              <a:spcBef>
                <a:spcPts val="1200"/>
              </a:spcBef>
              <a:buSzPct val="68000"/>
              <a:buFont typeface="Wingdings" panose="05000000000000000000" pitchFamily="2" charset="2"/>
              <a:buChar char="p"/>
            </a:pPr>
            <a:r>
              <a:rPr lang="en-US" sz="2800" dirty="0"/>
              <a:t>Exercises</a:t>
            </a: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8153400" cy="685800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2.1 Install CLT on macOS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6295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Open the Terminal on your Mac</a:t>
            </a:r>
          </a:p>
          <a:p>
            <a:r>
              <a:rPr lang="en-US" altLang="zh-CN">
                <a:solidFill>
                  <a:schemeClr val="tx1"/>
                </a:solidFill>
              </a:rPr>
              <a:t>Input 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g++ </a:t>
            </a:r>
            <a:r>
              <a:rPr lang="en-US" altLang="zh-CN">
                <a:solidFill>
                  <a:schemeClr val="tx1"/>
                </a:solidFill>
              </a:rPr>
              <a:t>to check whether the CLT or GCC is installed</a:t>
            </a:r>
          </a:p>
          <a:p>
            <a:r>
              <a:rPr lang="en-US" altLang="zh-CN">
                <a:solidFill>
                  <a:schemeClr val="tx1"/>
                </a:solidFill>
              </a:rPr>
              <a:t>If not, the system will guide you to install CLT</a:t>
            </a:r>
          </a:p>
          <a:p>
            <a:r>
              <a:rPr lang="en-US" altLang="zh-CN">
                <a:solidFill>
                  <a:schemeClr val="tx1"/>
                </a:solidFill>
              </a:rPr>
              <a:t>You can also install CLT by package provided by Apple: </a:t>
            </a:r>
            <a:r>
              <a:rPr lang="en-US" altLang="zh-CN">
                <a:solidFill>
                  <a:schemeClr val="tx1"/>
                </a:solidFill>
                <a:hlinkClick r:id="rId2" action="ppaction://hlinkfile"/>
              </a:rPr>
              <a:t>https://developer.apple.com/download/more/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2.2 Verify LLVM on macOS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6295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The same as verifing GNU, using: 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g++ --version</a:t>
            </a:r>
          </a:p>
        </p:txBody>
      </p:sp>
      <p:pic>
        <p:nvPicPr>
          <p:cNvPr id="3" name="图片 2" descr="{1F183B8E-16FC-3D76-4C65-3624B07A21B3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11780"/>
            <a:ext cx="8305800" cy="1835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144000" cy="792088"/>
          </a:xfrm>
        </p:spPr>
        <p:txBody>
          <a:bodyPr/>
          <a:lstStyle/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3200" dirty="0"/>
              <a:t> Download url:</a:t>
            </a:r>
            <a:r>
              <a:rPr lang="en-US" altLang="zh-CN" sz="3200" dirty="0">
                <a:hlinkClick r:id="rId3"/>
              </a:rPr>
              <a:t> http://cygwin.com/install.html</a:t>
            </a:r>
            <a:endParaRPr lang="zh-CN" altLang="zh-CN" sz="3200" dirty="0"/>
          </a:p>
          <a:p>
            <a:pPr marL="109220" lvl="1" indent="0">
              <a:spcBef>
                <a:spcPts val="1200"/>
              </a:spcBef>
              <a:buSzPct val="68000"/>
              <a:buNone/>
            </a:pPr>
            <a:endParaRPr lang="en-US" sz="3200" dirty="0"/>
          </a:p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3200" dirty="0"/>
              <a:t>  </a:t>
            </a: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8153400" cy="68580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3.1 Install Cygwin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66" y="2060848"/>
            <a:ext cx="8489517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319985" y="3951802"/>
            <a:ext cx="5937658" cy="628905"/>
            <a:chOff x="1319985" y="3951802"/>
            <a:chExt cx="5937658" cy="628905"/>
          </a:xfrm>
        </p:grpSpPr>
        <p:sp>
          <p:nvSpPr>
            <p:cNvPr id="2" name="矩形 1"/>
            <p:cNvSpPr/>
            <p:nvPr/>
          </p:nvSpPr>
          <p:spPr>
            <a:xfrm>
              <a:off x="1331640" y="3951802"/>
              <a:ext cx="720080" cy="178532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319985" y="4402175"/>
              <a:ext cx="595107" cy="178532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/>
            <p:cNvCxnSpPr/>
            <p:nvPr/>
          </p:nvCxnSpPr>
          <p:spPr>
            <a:xfrm flipH="1" flipV="1">
              <a:off x="2051720" y="4041068"/>
              <a:ext cx="648072" cy="3600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1915092" y="4402175"/>
              <a:ext cx="784700" cy="892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699792" y="4262142"/>
              <a:ext cx="45578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Select an appropriate version to download based on your OS</a:t>
              </a:r>
              <a:endParaRPr lang="zh-CN" alt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458200" cy="1080120"/>
          </a:xfrm>
        </p:spPr>
        <p:txBody>
          <a:bodyPr/>
          <a:lstStyle/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2800" dirty="0"/>
              <a:t>1. When the download is completed, you can </a:t>
            </a:r>
            <a:r>
              <a:rPr lang="en-US" sz="2800" b="1" dirty="0"/>
              <a:t>double-click</a:t>
            </a:r>
            <a:r>
              <a:rPr lang="en-US" sz="2800" dirty="0"/>
              <a:t> the </a:t>
            </a:r>
            <a:r>
              <a:rPr lang="en-US" sz="2800" i="1" dirty="0"/>
              <a:t>setup-x86_64.exe</a:t>
            </a:r>
            <a:r>
              <a:rPr lang="en-US" sz="2800" dirty="0"/>
              <a:t> to </a:t>
            </a:r>
            <a:r>
              <a:rPr lang="en-US" sz="2800" b="1" dirty="0"/>
              <a:t>run the installer</a:t>
            </a:r>
            <a:r>
              <a:rPr lang="en-US" sz="2800" dirty="0"/>
              <a:t>. </a:t>
            </a:r>
          </a:p>
          <a:p>
            <a:pPr marL="109220" lvl="1" indent="0">
              <a:spcBef>
                <a:spcPts val="1200"/>
              </a:spcBef>
              <a:buSzPct val="68000"/>
              <a:buNone/>
            </a:pPr>
            <a:endParaRPr lang="en-US" sz="2800" dirty="0"/>
          </a:p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2800" dirty="0"/>
              <a:t> </a:t>
            </a: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7024" y="2544389"/>
            <a:ext cx="4608512" cy="345638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635896" y="4940101"/>
            <a:ext cx="2232248" cy="936104"/>
            <a:chOff x="3635896" y="1988840"/>
            <a:chExt cx="2232248" cy="936104"/>
          </a:xfrm>
        </p:grpSpPr>
        <p:sp>
          <p:nvSpPr>
            <p:cNvPr id="8" name="矩形 7"/>
            <p:cNvSpPr/>
            <p:nvPr/>
          </p:nvSpPr>
          <p:spPr>
            <a:xfrm>
              <a:off x="3635896" y="2708920"/>
              <a:ext cx="810090" cy="216024"/>
            </a:xfrm>
            <a:prstGeom prst="rect">
              <a:avLst/>
            </a:prstGeom>
            <a:noFill/>
            <a:ln w="254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8"/>
            <p:cNvSpPr/>
            <p:nvPr/>
          </p:nvSpPr>
          <p:spPr>
            <a:xfrm>
              <a:off x="4222974" y="1988840"/>
              <a:ext cx="1645170" cy="592620"/>
            </a:xfrm>
            <a:prstGeom prst="wedgeRoundRectCallout">
              <a:avLst>
                <a:gd name="adj1" fmla="val -48120"/>
                <a:gd name="adj2" fmla="val 8456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Next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685758"/>
            <a:ext cx="6813757" cy="454344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48763" y="1844824"/>
            <a:ext cx="7415725" cy="792088"/>
            <a:chOff x="1548763" y="1844824"/>
            <a:chExt cx="7415725" cy="792088"/>
          </a:xfrm>
        </p:grpSpPr>
        <p:sp>
          <p:nvSpPr>
            <p:cNvPr id="6" name="矩形 5"/>
            <p:cNvSpPr/>
            <p:nvPr/>
          </p:nvSpPr>
          <p:spPr>
            <a:xfrm>
              <a:off x="1548763" y="2060848"/>
              <a:ext cx="3339371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圆角矩形标注 3"/>
            <p:cNvSpPr/>
            <p:nvPr/>
          </p:nvSpPr>
          <p:spPr>
            <a:xfrm>
              <a:off x="5076056" y="1844824"/>
              <a:ext cx="3888432" cy="684076"/>
            </a:xfrm>
            <a:prstGeom prst="wedgeRoundRectCallout">
              <a:avLst>
                <a:gd name="adj1" fmla="val -60387"/>
                <a:gd name="adj2" fmla="val 656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Choose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Install from Internet</a:t>
              </a:r>
              <a:endParaRPr lang="zh-CN" altLang="en-US" sz="2400" b="1" i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99992" y="4005064"/>
            <a:ext cx="2581274" cy="1129548"/>
            <a:chOff x="2843808" y="1988840"/>
            <a:chExt cx="2581274" cy="1129548"/>
          </a:xfrm>
        </p:grpSpPr>
        <p:sp>
          <p:nvSpPr>
            <p:cNvPr id="8" name="矩形 7"/>
            <p:cNvSpPr/>
            <p:nvPr/>
          </p:nvSpPr>
          <p:spPr>
            <a:xfrm>
              <a:off x="2843808" y="2686340"/>
              <a:ext cx="1152128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圆角矩形标注 10"/>
            <p:cNvSpPr/>
            <p:nvPr/>
          </p:nvSpPr>
          <p:spPr>
            <a:xfrm>
              <a:off x="3779912" y="1988840"/>
              <a:ext cx="1645170" cy="592620"/>
            </a:xfrm>
            <a:prstGeom prst="wedgeRoundRectCallout">
              <a:avLst>
                <a:gd name="adj1" fmla="val -48120"/>
                <a:gd name="adj2" fmla="val 8456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Next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620469"/>
            <a:ext cx="6840760" cy="504056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7585" y="1556792"/>
            <a:ext cx="4968551" cy="792088"/>
            <a:chOff x="1548764" y="1844824"/>
            <a:chExt cx="4968551" cy="792088"/>
          </a:xfrm>
        </p:grpSpPr>
        <p:sp>
          <p:nvSpPr>
            <p:cNvPr id="6" name="矩形 5"/>
            <p:cNvSpPr/>
            <p:nvPr/>
          </p:nvSpPr>
          <p:spPr>
            <a:xfrm>
              <a:off x="1548764" y="2060848"/>
              <a:ext cx="1512168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圆角矩形标注 4"/>
            <p:cNvSpPr/>
            <p:nvPr/>
          </p:nvSpPr>
          <p:spPr>
            <a:xfrm>
              <a:off x="3276955" y="1844824"/>
              <a:ext cx="3240360" cy="684076"/>
            </a:xfrm>
            <a:prstGeom prst="wedgeRoundRectCallout">
              <a:avLst>
                <a:gd name="adj1" fmla="val -60387"/>
                <a:gd name="adj2" fmla="val 3004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Choose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Install Directory</a:t>
              </a:r>
              <a:endParaRPr lang="zh-CN" altLang="en-US" sz="2400" b="1" i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52120" y="2006842"/>
            <a:ext cx="3240360" cy="1154123"/>
            <a:chOff x="1044708" y="2186862"/>
            <a:chExt cx="3240360" cy="1154123"/>
          </a:xfrm>
        </p:grpSpPr>
        <p:sp>
          <p:nvSpPr>
            <p:cNvPr id="10" name="矩形 9"/>
            <p:cNvSpPr/>
            <p:nvPr/>
          </p:nvSpPr>
          <p:spPr>
            <a:xfrm>
              <a:off x="1548764" y="2186862"/>
              <a:ext cx="936104" cy="3420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标注 8"/>
            <p:cNvSpPr/>
            <p:nvPr/>
          </p:nvSpPr>
          <p:spPr>
            <a:xfrm>
              <a:off x="1044708" y="2656909"/>
              <a:ext cx="3240360" cy="684076"/>
            </a:xfrm>
            <a:prstGeom prst="wedgeRoundRectCallout">
              <a:avLst>
                <a:gd name="adj1" fmla="val -15770"/>
                <a:gd name="adj2" fmla="val -7472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prstClr val="white"/>
                  </a:solidFill>
                </a:rPr>
                <a:t>Clicking </a:t>
              </a:r>
              <a:r>
                <a:rPr lang="en-US" altLang="zh-CN" sz="2000" b="1" i="1" dirty="0">
                  <a:solidFill>
                    <a:prstClr val="white"/>
                  </a:solidFill>
                </a:rPr>
                <a:t>Browse</a:t>
              </a:r>
              <a:r>
                <a:rPr lang="en-US" altLang="zh-CN" sz="2000" dirty="0">
                  <a:solidFill>
                    <a:prstClr val="white"/>
                  </a:solidFill>
                </a:rPr>
                <a:t> button can change the </a:t>
              </a:r>
              <a:r>
                <a:rPr lang="en-US" altLang="zh-CN" sz="2000" b="1" i="1" dirty="0">
                  <a:solidFill>
                    <a:prstClr val="white"/>
                  </a:solidFill>
                </a:rPr>
                <a:t>Install Directory</a:t>
              </a:r>
              <a:endParaRPr lang="zh-CN" altLang="en-US" sz="2000" b="1" i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99592" y="2780928"/>
            <a:ext cx="5724636" cy="920097"/>
            <a:chOff x="1548764" y="2060848"/>
            <a:chExt cx="5724636" cy="920097"/>
          </a:xfrm>
        </p:grpSpPr>
        <p:sp>
          <p:nvSpPr>
            <p:cNvPr id="13" name="矩形 12"/>
            <p:cNvSpPr/>
            <p:nvPr/>
          </p:nvSpPr>
          <p:spPr>
            <a:xfrm>
              <a:off x="1548764" y="2060848"/>
              <a:ext cx="327636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圆角矩形标注 11"/>
            <p:cNvSpPr/>
            <p:nvPr/>
          </p:nvSpPr>
          <p:spPr>
            <a:xfrm>
              <a:off x="4897135" y="2440885"/>
              <a:ext cx="2376265" cy="540060"/>
            </a:xfrm>
            <a:prstGeom prst="wedgeRoundRectCallout">
              <a:avLst>
                <a:gd name="adj1" fmla="val -96788"/>
                <a:gd name="adj2" fmla="val -98083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Choose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All Users</a:t>
              </a:r>
              <a:endParaRPr lang="zh-CN" altLang="en-US" sz="2400" b="1" i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99038" y="4387684"/>
            <a:ext cx="2581274" cy="1129548"/>
            <a:chOff x="2843808" y="1988840"/>
            <a:chExt cx="2581274" cy="1129548"/>
          </a:xfrm>
        </p:grpSpPr>
        <p:sp>
          <p:nvSpPr>
            <p:cNvPr id="15" name="矩形 14"/>
            <p:cNvSpPr/>
            <p:nvPr/>
          </p:nvSpPr>
          <p:spPr>
            <a:xfrm>
              <a:off x="2843808" y="2686340"/>
              <a:ext cx="1152128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圆角矩形标注 15"/>
            <p:cNvSpPr/>
            <p:nvPr/>
          </p:nvSpPr>
          <p:spPr>
            <a:xfrm>
              <a:off x="3779912" y="1988840"/>
              <a:ext cx="1645170" cy="592620"/>
            </a:xfrm>
            <a:prstGeom prst="wedgeRoundRectCallout">
              <a:avLst>
                <a:gd name="adj1" fmla="val -48120"/>
                <a:gd name="adj2" fmla="val 8456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Next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764704"/>
            <a:ext cx="6912768" cy="518457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971600" y="2276872"/>
            <a:ext cx="6624736" cy="1440160"/>
            <a:chOff x="971600" y="2276872"/>
            <a:chExt cx="6624736" cy="1440160"/>
          </a:xfrm>
        </p:grpSpPr>
        <p:sp>
          <p:nvSpPr>
            <p:cNvPr id="6" name="矩形 5"/>
            <p:cNvSpPr/>
            <p:nvPr/>
          </p:nvSpPr>
          <p:spPr>
            <a:xfrm>
              <a:off x="971600" y="2276872"/>
              <a:ext cx="129614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圆角矩形标注 6"/>
            <p:cNvSpPr/>
            <p:nvPr/>
          </p:nvSpPr>
          <p:spPr>
            <a:xfrm>
              <a:off x="1457908" y="2695182"/>
              <a:ext cx="6138428" cy="1021850"/>
            </a:xfrm>
            <a:prstGeom prst="wedgeRoundRectCallout">
              <a:avLst>
                <a:gd name="adj1" fmla="val -37997"/>
                <a:gd name="adj2" fmla="val -7702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Choose the local package directory where you would like your installation files to be placed. 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73180" y="4663359"/>
            <a:ext cx="2581274" cy="1129548"/>
            <a:chOff x="2843808" y="1988840"/>
            <a:chExt cx="2581274" cy="1129548"/>
          </a:xfrm>
        </p:grpSpPr>
        <p:sp>
          <p:nvSpPr>
            <p:cNvPr id="10" name="矩形 9"/>
            <p:cNvSpPr/>
            <p:nvPr/>
          </p:nvSpPr>
          <p:spPr>
            <a:xfrm>
              <a:off x="2843808" y="2686340"/>
              <a:ext cx="1152128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圆角矩形标注 10"/>
            <p:cNvSpPr/>
            <p:nvPr/>
          </p:nvSpPr>
          <p:spPr>
            <a:xfrm>
              <a:off x="3779912" y="1988840"/>
              <a:ext cx="1645170" cy="592620"/>
            </a:xfrm>
            <a:prstGeom prst="wedgeRoundRectCallout">
              <a:avLst>
                <a:gd name="adj1" fmla="val -48120"/>
                <a:gd name="adj2" fmla="val 8456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Next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476672"/>
            <a:ext cx="6984776" cy="518457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979712" y="2394889"/>
            <a:ext cx="5418348" cy="645216"/>
            <a:chOff x="971600" y="2276872"/>
            <a:chExt cx="5418348" cy="645216"/>
          </a:xfrm>
        </p:grpSpPr>
        <p:sp>
          <p:nvSpPr>
            <p:cNvPr id="7" name="矩形 6"/>
            <p:cNvSpPr/>
            <p:nvPr/>
          </p:nvSpPr>
          <p:spPr>
            <a:xfrm>
              <a:off x="971600" y="2276872"/>
              <a:ext cx="1512168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标注 7"/>
            <p:cNvSpPr/>
            <p:nvPr/>
          </p:nvSpPr>
          <p:spPr>
            <a:xfrm>
              <a:off x="2843808" y="2306287"/>
              <a:ext cx="3546140" cy="615801"/>
            </a:xfrm>
            <a:prstGeom prst="wedgeRoundRectCallout">
              <a:avLst>
                <a:gd name="adj1" fmla="val -60995"/>
                <a:gd name="adj2" fmla="val -3688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Choose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Direct Connection</a:t>
              </a:r>
              <a:endParaRPr lang="zh-CN" altLang="en-US" sz="2400" b="1" i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037642" y="4365104"/>
            <a:ext cx="2581274" cy="1129548"/>
            <a:chOff x="2843808" y="1988840"/>
            <a:chExt cx="2581274" cy="1129548"/>
          </a:xfrm>
        </p:grpSpPr>
        <p:sp>
          <p:nvSpPr>
            <p:cNvPr id="10" name="矩形 9"/>
            <p:cNvSpPr/>
            <p:nvPr/>
          </p:nvSpPr>
          <p:spPr>
            <a:xfrm>
              <a:off x="2843808" y="2686340"/>
              <a:ext cx="1152128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圆角矩形标注 10"/>
            <p:cNvSpPr/>
            <p:nvPr/>
          </p:nvSpPr>
          <p:spPr>
            <a:xfrm>
              <a:off x="3779912" y="1988840"/>
              <a:ext cx="1645170" cy="592620"/>
            </a:xfrm>
            <a:prstGeom prst="wedgeRoundRectCallout">
              <a:avLst>
                <a:gd name="adj1" fmla="val -48120"/>
                <a:gd name="adj2" fmla="val 8456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Next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4441146"/>
            <a:ext cx="3507834" cy="2107012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451974"/>
            <a:ext cx="4929020" cy="376911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43608" y="1556792"/>
            <a:ext cx="6145670" cy="808108"/>
            <a:chOff x="35496" y="1438775"/>
            <a:chExt cx="6145670" cy="808108"/>
          </a:xfrm>
        </p:grpSpPr>
        <p:sp>
          <p:nvSpPr>
            <p:cNvPr id="7" name="矩形 6"/>
            <p:cNvSpPr/>
            <p:nvPr/>
          </p:nvSpPr>
          <p:spPr>
            <a:xfrm>
              <a:off x="35496" y="1438775"/>
              <a:ext cx="1816438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标注 7"/>
            <p:cNvSpPr/>
            <p:nvPr/>
          </p:nvSpPr>
          <p:spPr>
            <a:xfrm>
              <a:off x="2076710" y="1631082"/>
              <a:ext cx="4104456" cy="615801"/>
            </a:xfrm>
            <a:prstGeom prst="wedgeRoundRectCallout">
              <a:avLst>
                <a:gd name="adj1" fmla="val -60995"/>
                <a:gd name="adj2" fmla="val -3688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Downloading the mirror sites</a:t>
              </a:r>
              <a:endParaRPr lang="zh-CN" altLang="en-US" sz="2400" b="1" i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55776" y="5251780"/>
            <a:ext cx="5760640" cy="1129548"/>
            <a:chOff x="2843808" y="1988840"/>
            <a:chExt cx="5760640" cy="1129548"/>
          </a:xfrm>
        </p:grpSpPr>
        <p:sp>
          <p:nvSpPr>
            <p:cNvPr id="10" name="矩形 9"/>
            <p:cNvSpPr/>
            <p:nvPr/>
          </p:nvSpPr>
          <p:spPr>
            <a:xfrm>
              <a:off x="2843808" y="2686340"/>
              <a:ext cx="1440160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圆角矩形标注 10"/>
            <p:cNvSpPr/>
            <p:nvPr/>
          </p:nvSpPr>
          <p:spPr>
            <a:xfrm>
              <a:off x="3779912" y="1988840"/>
              <a:ext cx="4824536" cy="592620"/>
            </a:xfrm>
            <a:prstGeom prst="wedgeRoundRectCallout">
              <a:avLst>
                <a:gd name="adj1" fmla="val -48120"/>
                <a:gd name="adj2" fmla="val 8456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If it failed to download , click 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OK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548680"/>
            <a:ext cx="6480720" cy="439248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763688" y="2564905"/>
            <a:ext cx="7056784" cy="1512167"/>
            <a:chOff x="35496" y="430664"/>
            <a:chExt cx="7056784" cy="1512167"/>
          </a:xfrm>
        </p:grpSpPr>
        <p:sp>
          <p:nvSpPr>
            <p:cNvPr id="7" name="矩形 6"/>
            <p:cNvSpPr/>
            <p:nvPr/>
          </p:nvSpPr>
          <p:spPr>
            <a:xfrm>
              <a:off x="35496" y="1582791"/>
              <a:ext cx="4464496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标注 7"/>
            <p:cNvSpPr/>
            <p:nvPr/>
          </p:nvSpPr>
          <p:spPr>
            <a:xfrm>
              <a:off x="1851934" y="430664"/>
              <a:ext cx="5240346" cy="779976"/>
            </a:xfrm>
            <a:prstGeom prst="wedgeRoundRectCallout">
              <a:avLst>
                <a:gd name="adj1" fmla="val -44960"/>
                <a:gd name="adj2" fmla="val 111283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http://mirrors.163.com/cygwin/  </a:t>
              </a:r>
              <a:r>
                <a:rPr lang="en-US" altLang="zh-CN" sz="2400" dirty="0">
                  <a:solidFill>
                    <a:prstClr val="white"/>
                  </a:solidFill>
                </a:rPr>
                <a:t>and click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Add</a:t>
              </a:r>
              <a:endParaRPr lang="zh-CN" altLang="en-US" sz="2400" b="1" i="1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72" y="2943880"/>
            <a:ext cx="8458200" cy="1785104"/>
          </a:xfrm>
        </p:spPr>
        <p:txBody>
          <a:bodyPr/>
          <a:lstStyle/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3200" dirty="0"/>
              <a:t>1.1 Install WSL on Windows 10</a:t>
            </a:r>
          </a:p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3200" dirty="0"/>
              <a:t>1.2 Install GCC (the GNU Compiler Collection) on WSL</a:t>
            </a:r>
          </a:p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3200" dirty="0"/>
              <a:t>1.3 Verify GCC on WSL</a:t>
            </a: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67360" y="620395"/>
            <a:ext cx="8369300" cy="20669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1 </a:t>
            </a:r>
            <a:r>
              <a:rPr lang="en-US" sz="4000" dirty="0">
                <a:sym typeface="+mn-ea"/>
              </a:rPr>
              <a:t>Download and install GCC on Windows 10 (Based on WSL) </a:t>
            </a:r>
            <a:endParaRPr lang="en-US" altLang="zh-CN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836712"/>
            <a:ext cx="7416824" cy="504056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073544" y="1038029"/>
            <a:ext cx="7056784" cy="1512167"/>
            <a:chOff x="35496" y="430664"/>
            <a:chExt cx="7056784" cy="1512167"/>
          </a:xfrm>
        </p:grpSpPr>
        <p:sp>
          <p:nvSpPr>
            <p:cNvPr id="7" name="矩形 6"/>
            <p:cNvSpPr/>
            <p:nvPr/>
          </p:nvSpPr>
          <p:spPr>
            <a:xfrm>
              <a:off x="35496" y="1582791"/>
              <a:ext cx="4010624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标注 7"/>
            <p:cNvSpPr/>
            <p:nvPr/>
          </p:nvSpPr>
          <p:spPr>
            <a:xfrm>
              <a:off x="1851934" y="430664"/>
              <a:ext cx="5240346" cy="779976"/>
            </a:xfrm>
            <a:prstGeom prst="wedgeRoundRectCallout">
              <a:avLst>
                <a:gd name="adj1" fmla="val -44960"/>
                <a:gd name="adj2" fmla="val 111283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The mirror site adds to the Available Download Sites, choose it</a:t>
              </a:r>
              <a:endParaRPr lang="zh-CN" altLang="en-US" sz="2400" b="1" i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75102" y="4603708"/>
            <a:ext cx="2581274" cy="1129548"/>
            <a:chOff x="2843808" y="1988840"/>
            <a:chExt cx="2581274" cy="1129548"/>
          </a:xfrm>
        </p:grpSpPr>
        <p:sp>
          <p:nvSpPr>
            <p:cNvPr id="11" name="矩形 10"/>
            <p:cNvSpPr/>
            <p:nvPr/>
          </p:nvSpPr>
          <p:spPr>
            <a:xfrm>
              <a:off x="2843808" y="2686340"/>
              <a:ext cx="1152128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圆角矩形标注 11"/>
            <p:cNvSpPr/>
            <p:nvPr/>
          </p:nvSpPr>
          <p:spPr>
            <a:xfrm>
              <a:off x="3779912" y="1988840"/>
              <a:ext cx="1645170" cy="592620"/>
            </a:xfrm>
            <a:prstGeom prst="wedgeRoundRectCallout">
              <a:avLst>
                <a:gd name="adj1" fmla="val -48120"/>
                <a:gd name="adj2" fmla="val 8456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Next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934443" y="1628800"/>
            <a:ext cx="6984776" cy="47073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71573" y="2224057"/>
            <a:ext cx="5313225" cy="1427848"/>
            <a:chOff x="-1066475" y="1616692"/>
            <a:chExt cx="5313225" cy="1427848"/>
          </a:xfrm>
        </p:grpSpPr>
        <p:sp>
          <p:nvSpPr>
            <p:cNvPr id="7" name="矩形 6"/>
            <p:cNvSpPr/>
            <p:nvPr/>
          </p:nvSpPr>
          <p:spPr>
            <a:xfrm>
              <a:off x="-1066475" y="1616692"/>
              <a:ext cx="410224" cy="2688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标注 7"/>
            <p:cNvSpPr/>
            <p:nvPr/>
          </p:nvSpPr>
          <p:spPr>
            <a:xfrm>
              <a:off x="-993596" y="2264564"/>
              <a:ext cx="5240346" cy="779976"/>
            </a:xfrm>
            <a:prstGeom prst="wedgeRoundRectCallout">
              <a:avLst>
                <a:gd name="adj1" fmla="val -48969"/>
                <a:gd name="adj2" fmla="val -10100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the “+” to unfold the packages</a:t>
              </a:r>
              <a:endParaRPr lang="zh-CN" altLang="en-US" sz="2400" b="1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51520" y="272842"/>
            <a:ext cx="8496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</a:rPr>
              <a:t>Select the packages you want to install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Packages you may want to install include: </a:t>
            </a:r>
            <a:r>
              <a:rPr lang="en-US" altLang="zh-CN" sz="2000" b="1" dirty="0" err="1">
                <a:solidFill>
                  <a:prstClr val="black"/>
                </a:solidFill>
              </a:rPr>
              <a:t>binutils</a:t>
            </a:r>
            <a:r>
              <a:rPr lang="en-US" altLang="zh-CN" sz="2000" b="1" dirty="0">
                <a:solidFill>
                  <a:prstClr val="black"/>
                </a:solidFill>
              </a:rPr>
              <a:t>, </a:t>
            </a:r>
            <a:r>
              <a:rPr lang="en-US" altLang="zh-CN" sz="2000" b="1" dirty="0" err="1">
                <a:solidFill>
                  <a:prstClr val="black"/>
                </a:solidFill>
              </a:rPr>
              <a:t>gcc</a:t>
            </a:r>
            <a:r>
              <a:rPr lang="en-US" altLang="zh-CN" sz="2000" b="1" dirty="0">
                <a:solidFill>
                  <a:prstClr val="black"/>
                </a:solidFill>
              </a:rPr>
              <a:t>, </a:t>
            </a:r>
            <a:r>
              <a:rPr lang="en-US" altLang="zh-CN" sz="2000" b="1" dirty="0" err="1">
                <a:solidFill>
                  <a:prstClr val="black"/>
                </a:solidFill>
              </a:rPr>
              <a:t>mingw</a:t>
            </a:r>
            <a:r>
              <a:rPr lang="en-US" altLang="zh-CN" sz="2000" b="1" dirty="0">
                <a:solidFill>
                  <a:prstClr val="black"/>
                </a:solidFill>
              </a:rPr>
              <a:t>, </a:t>
            </a:r>
            <a:r>
              <a:rPr lang="en-US" altLang="zh-CN" sz="2000" b="1" dirty="0" err="1">
                <a:solidFill>
                  <a:prstClr val="black"/>
                </a:solidFill>
              </a:rPr>
              <a:t>gdb</a:t>
            </a:r>
            <a:r>
              <a:rPr lang="en-US" altLang="zh-CN" sz="2000" b="1" dirty="0">
                <a:solidFill>
                  <a:prstClr val="black"/>
                </a:solidFill>
              </a:rPr>
              <a:t>, make </a:t>
            </a:r>
            <a:r>
              <a:rPr lang="en-US" altLang="zh-CN" sz="2000" dirty="0">
                <a:solidFill>
                  <a:prstClr val="black"/>
                </a:solidFill>
              </a:rPr>
              <a:t>and </a:t>
            </a:r>
            <a:r>
              <a:rPr lang="en-US" altLang="zh-CN" sz="2000" b="1" dirty="0" err="1">
                <a:solidFill>
                  <a:prstClr val="black"/>
                </a:solidFill>
              </a:rPr>
              <a:t>cmake</a:t>
            </a:r>
            <a:r>
              <a:rPr lang="en-US" altLang="zh-CN" sz="2000" dirty="0">
                <a:solidFill>
                  <a:prstClr val="black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44380"/>
            <a:ext cx="7776864" cy="236397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6" name="组合 5"/>
          <p:cNvGrpSpPr/>
          <p:nvPr/>
        </p:nvGrpSpPr>
        <p:grpSpPr>
          <a:xfrm>
            <a:off x="2411760" y="1124744"/>
            <a:ext cx="5961297" cy="1276599"/>
            <a:chOff x="-1714547" y="2264564"/>
            <a:chExt cx="5961297" cy="1276599"/>
          </a:xfrm>
        </p:grpSpPr>
        <p:sp>
          <p:nvSpPr>
            <p:cNvPr id="7" name="矩形 6"/>
            <p:cNvSpPr/>
            <p:nvPr/>
          </p:nvSpPr>
          <p:spPr>
            <a:xfrm>
              <a:off x="-1714547" y="3170459"/>
              <a:ext cx="1008112" cy="370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标注 7"/>
            <p:cNvSpPr/>
            <p:nvPr/>
          </p:nvSpPr>
          <p:spPr>
            <a:xfrm>
              <a:off x="-993596" y="2264564"/>
              <a:ext cx="5240346" cy="779976"/>
            </a:xfrm>
            <a:prstGeom prst="wedgeRoundRectCallout">
              <a:avLst>
                <a:gd name="adj1" fmla="val -46611"/>
                <a:gd name="adj2" fmla="val 7643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Input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binutils</a:t>
              </a:r>
              <a:r>
                <a:rPr lang="en-US" altLang="zh-CN" sz="2400" dirty="0">
                  <a:solidFill>
                    <a:prstClr val="white"/>
                  </a:solidFill>
                </a:rPr>
                <a:t>” in the Search textbox</a:t>
              </a:r>
              <a:endParaRPr lang="zh-CN" altLang="en-US" sz="2400" b="1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51520" y="44624"/>
            <a:ext cx="8496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</a:rPr>
              <a:t>Select the packages you want to install</a:t>
            </a:r>
          </a:p>
          <a:p>
            <a:r>
              <a:rPr lang="en-US" altLang="zh-CN" sz="2000" dirty="0">
                <a:solidFill>
                  <a:prstClr val="black"/>
                </a:solidFill>
              </a:rPr>
              <a:t>Packages you may want to install include: </a:t>
            </a:r>
            <a:r>
              <a:rPr lang="en-US" altLang="zh-CN" sz="2000" dirty="0" err="1">
                <a:solidFill>
                  <a:prstClr val="black"/>
                </a:solidFill>
              </a:rPr>
              <a:t>binutils</a:t>
            </a:r>
            <a:r>
              <a:rPr lang="en-US" altLang="zh-CN" sz="2000" dirty="0">
                <a:solidFill>
                  <a:prstClr val="black"/>
                </a:solidFill>
              </a:rPr>
              <a:t>, </a:t>
            </a:r>
            <a:r>
              <a:rPr lang="en-US" altLang="zh-CN" sz="2000" dirty="0" err="1">
                <a:solidFill>
                  <a:prstClr val="black"/>
                </a:solidFill>
              </a:rPr>
              <a:t>gcc</a:t>
            </a:r>
            <a:r>
              <a:rPr lang="en-US" altLang="zh-CN" sz="2000" dirty="0">
                <a:solidFill>
                  <a:prstClr val="black"/>
                </a:solidFill>
              </a:rPr>
              <a:t>, </a:t>
            </a:r>
            <a:r>
              <a:rPr lang="en-US" altLang="zh-CN" sz="2000" dirty="0" err="1">
                <a:solidFill>
                  <a:prstClr val="black"/>
                </a:solidFill>
              </a:rPr>
              <a:t>mingw</a:t>
            </a:r>
            <a:r>
              <a:rPr lang="en-US" altLang="zh-CN" sz="2000" dirty="0">
                <a:solidFill>
                  <a:prstClr val="black"/>
                </a:solidFill>
              </a:rPr>
              <a:t>, </a:t>
            </a:r>
            <a:r>
              <a:rPr lang="en-US" altLang="zh-CN" sz="2000" dirty="0" err="1">
                <a:solidFill>
                  <a:prstClr val="black"/>
                </a:solidFill>
              </a:rPr>
              <a:t>gdb</a:t>
            </a:r>
            <a:r>
              <a:rPr lang="en-US" altLang="zh-CN" sz="2000" dirty="0">
                <a:solidFill>
                  <a:prstClr val="black"/>
                </a:solidFill>
              </a:rPr>
              <a:t>, make and </a:t>
            </a:r>
            <a:r>
              <a:rPr lang="en-US" altLang="zh-CN" sz="2000" dirty="0" err="1">
                <a:solidFill>
                  <a:prstClr val="black"/>
                </a:solidFill>
              </a:rPr>
              <a:t>cmake</a:t>
            </a:r>
            <a:r>
              <a:rPr lang="en-US" altLang="zh-CN" sz="2000" dirty="0">
                <a:solidFill>
                  <a:prstClr val="black"/>
                </a:solidFill>
              </a:rPr>
              <a:t>.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04873" y="3068960"/>
            <a:ext cx="1642891" cy="822036"/>
            <a:chOff x="-1808199" y="1705305"/>
            <a:chExt cx="1642891" cy="822036"/>
          </a:xfrm>
        </p:grpSpPr>
        <p:sp>
          <p:nvSpPr>
            <p:cNvPr id="11" name="矩形 10"/>
            <p:cNvSpPr/>
            <p:nvPr/>
          </p:nvSpPr>
          <p:spPr>
            <a:xfrm>
              <a:off x="-1808199" y="1705305"/>
              <a:ext cx="165660" cy="3668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圆角矩形标注 11"/>
            <p:cNvSpPr/>
            <p:nvPr/>
          </p:nvSpPr>
          <p:spPr>
            <a:xfrm>
              <a:off x="-1641472" y="2137353"/>
              <a:ext cx="1476164" cy="389988"/>
            </a:xfrm>
            <a:prstGeom prst="wedgeRoundRectCallout">
              <a:avLst>
                <a:gd name="adj1" fmla="val -56043"/>
                <a:gd name="adj2" fmla="val -10417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“+” </a:t>
              </a:r>
              <a:endParaRPr lang="zh-CN" altLang="en-US" sz="2400" b="1" i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77072"/>
            <a:ext cx="7848872" cy="2299507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6" name="组合 15"/>
          <p:cNvGrpSpPr/>
          <p:nvPr/>
        </p:nvGrpSpPr>
        <p:grpSpPr>
          <a:xfrm>
            <a:off x="708968" y="4725144"/>
            <a:ext cx="3023465" cy="749963"/>
            <a:chOff x="-1714547" y="2791200"/>
            <a:chExt cx="3023465" cy="749963"/>
          </a:xfrm>
        </p:grpSpPr>
        <p:sp>
          <p:nvSpPr>
            <p:cNvPr id="17" name="矩形 16"/>
            <p:cNvSpPr/>
            <p:nvPr/>
          </p:nvSpPr>
          <p:spPr>
            <a:xfrm>
              <a:off x="-1714547" y="3355811"/>
              <a:ext cx="1008112" cy="1853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圆角矩形标注 17"/>
            <p:cNvSpPr/>
            <p:nvPr/>
          </p:nvSpPr>
          <p:spPr>
            <a:xfrm>
              <a:off x="-1138483" y="2791200"/>
              <a:ext cx="2447401" cy="432048"/>
            </a:xfrm>
            <a:prstGeom prst="wedgeRoundRectCallout">
              <a:avLst>
                <a:gd name="adj1" fmla="val -50148"/>
                <a:gd name="adj2" fmla="val 9861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Choose “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binutils</a:t>
              </a:r>
              <a:r>
                <a:rPr lang="en-US" altLang="zh-CN" sz="2400" dirty="0">
                  <a:solidFill>
                    <a:prstClr val="white"/>
                  </a:solidFill>
                </a:rPr>
                <a:t>”</a:t>
              </a:r>
              <a:endParaRPr lang="zh-CN" altLang="en-US" sz="2400" b="1" i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88999" y="4593240"/>
            <a:ext cx="4656660" cy="1435476"/>
            <a:chOff x="4388999" y="4593240"/>
            <a:chExt cx="4656660" cy="1435476"/>
          </a:xfrm>
        </p:grpSpPr>
        <p:grpSp>
          <p:nvGrpSpPr>
            <p:cNvPr id="19" name="组合 18"/>
            <p:cNvGrpSpPr/>
            <p:nvPr/>
          </p:nvGrpSpPr>
          <p:grpSpPr>
            <a:xfrm>
              <a:off x="4388999" y="4593240"/>
              <a:ext cx="4656660" cy="904447"/>
              <a:chOff x="-1441882" y="2636716"/>
              <a:chExt cx="4448258" cy="90444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-1301837" y="3355811"/>
                <a:ext cx="172337" cy="18535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圆角矩形标注 20"/>
              <p:cNvSpPr/>
              <p:nvPr/>
            </p:nvSpPr>
            <p:spPr>
              <a:xfrm>
                <a:off x="-1441882" y="2636716"/>
                <a:ext cx="4448258" cy="563952"/>
              </a:xfrm>
              <a:prstGeom prst="wedgeRoundRectCallout">
                <a:avLst>
                  <a:gd name="adj1" fmla="val -46611"/>
                  <a:gd name="adj2" fmla="val 7643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dirty="0">
                    <a:solidFill>
                      <a:prstClr val="white"/>
                    </a:solidFill>
                  </a:rPr>
                  <a:t>Click the arrow, and choose 2.34-1</a:t>
                </a:r>
                <a:endParaRPr lang="zh-CN" altLang="en-US" sz="2400" b="1" i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4788024" y="5843364"/>
              <a:ext cx="504056" cy="1853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136904" cy="12241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2276872"/>
            <a:ext cx="8496944" cy="39604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552" y="1124744"/>
            <a:ext cx="5544616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9552" y="3212976"/>
            <a:ext cx="5544616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8382" y="3377733"/>
            <a:ext cx="5544616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7212" y="3910476"/>
            <a:ext cx="5544616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1560" y="4062876"/>
            <a:ext cx="5544616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5676" y="4690207"/>
            <a:ext cx="6044556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1560" y="4842607"/>
            <a:ext cx="5832648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11560" y="5007364"/>
            <a:ext cx="5544616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8980" y="5159764"/>
            <a:ext cx="5544616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18996" y="112474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binutils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91864" y="341373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819" y="472994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mingw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15616" y="2636912"/>
            <a:ext cx="1008112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7920880" cy="1800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2420888"/>
            <a:ext cx="7848872" cy="39604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9621" y="1678228"/>
            <a:ext cx="5544616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02021" y="3513365"/>
            <a:ext cx="5544616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8494" y="4918588"/>
            <a:ext cx="5544616" cy="72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04751" y="1547500"/>
            <a:ext cx="53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gdb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4248" y="3284984"/>
            <a:ext cx="7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cmake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4295" y="4733922"/>
            <a:ext cx="69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make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580112" y="5644692"/>
            <a:ext cx="2603302" cy="592620"/>
            <a:chOff x="816570" y="2597776"/>
            <a:chExt cx="2603302" cy="592620"/>
          </a:xfrm>
        </p:grpSpPr>
        <p:sp>
          <p:nvSpPr>
            <p:cNvPr id="11" name="矩形 10"/>
            <p:cNvSpPr/>
            <p:nvPr/>
          </p:nvSpPr>
          <p:spPr>
            <a:xfrm>
              <a:off x="2843808" y="2902364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圆角矩形标注 11"/>
            <p:cNvSpPr/>
            <p:nvPr/>
          </p:nvSpPr>
          <p:spPr>
            <a:xfrm>
              <a:off x="816570" y="2597776"/>
              <a:ext cx="1645170" cy="592620"/>
            </a:xfrm>
            <a:prstGeom prst="wedgeRoundRectCallout">
              <a:avLst>
                <a:gd name="adj1" fmla="val 73849"/>
                <a:gd name="adj2" fmla="val 2241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click 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Next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331640" y="836712"/>
            <a:ext cx="720080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1619672" y="2780928"/>
            <a:ext cx="936104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7472" y="620688"/>
            <a:ext cx="7200800" cy="495199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355976" y="4005064"/>
            <a:ext cx="3240360" cy="1440160"/>
            <a:chOff x="816570" y="2525768"/>
            <a:chExt cx="3240360" cy="1440160"/>
          </a:xfrm>
        </p:grpSpPr>
        <p:sp>
          <p:nvSpPr>
            <p:cNvPr id="4" name="矩形 3"/>
            <p:cNvSpPr/>
            <p:nvPr/>
          </p:nvSpPr>
          <p:spPr>
            <a:xfrm>
              <a:off x="1968698" y="3533880"/>
              <a:ext cx="1152128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圆角矩形标注 4"/>
            <p:cNvSpPr/>
            <p:nvPr/>
          </p:nvSpPr>
          <p:spPr>
            <a:xfrm>
              <a:off x="816570" y="2525768"/>
              <a:ext cx="3240360" cy="664628"/>
            </a:xfrm>
            <a:prstGeom prst="wedgeRoundRectCallout">
              <a:avLst>
                <a:gd name="adj1" fmla="val 15885"/>
                <a:gd name="adj2" fmla="val 114163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Review and confirm the changes and click 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Next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7272808" cy="496855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403270" y="4221088"/>
            <a:ext cx="3841138" cy="1584176"/>
            <a:chOff x="816570" y="2381752"/>
            <a:chExt cx="3841138" cy="1584176"/>
          </a:xfrm>
        </p:grpSpPr>
        <p:sp>
          <p:nvSpPr>
            <p:cNvPr id="4" name="矩形 3"/>
            <p:cNvSpPr/>
            <p:nvPr/>
          </p:nvSpPr>
          <p:spPr>
            <a:xfrm>
              <a:off x="1968698" y="3533880"/>
              <a:ext cx="1152128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圆角矩形标注 4"/>
            <p:cNvSpPr/>
            <p:nvPr/>
          </p:nvSpPr>
          <p:spPr>
            <a:xfrm>
              <a:off x="816570" y="2381752"/>
              <a:ext cx="3841138" cy="808644"/>
            </a:xfrm>
            <a:prstGeom prst="wedgeRoundRectCallout">
              <a:avLst>
                <a:gd name="adj1" fmla="val 4304"/>
                <a:gd name="adj2" fmla="val 10346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Keep the default chooses and click 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Finish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362406" y="188640"/>
            <a:ext cx="8153400" cy="685800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3.2 </a:t>
            </a:r>
            <a:r>
              <a:rPr lang="en-US" altLang="zh-CN" sz="4000" dirty="0"/>
              <a:t>Verify Cygwin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49172" y="1134034"/>
            <a:ext cx="67937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/>
              <a:t>1. Double click the Cygwin icon on the desktop to start Cygwin. </a:t>
            </a:r>
          </a:p>
        </p:txBody>
      </p:sp>
      <p:sp>
        <p:nvSpPr>
          <p:cNvPr id="2" name="矩形 1"/>
          <p:cNvSpPr/>
          <p:nvPr/>
        </p:nvSpPr>
        <p:spPr>
          <a:xfrm>
            <a:off x="1021466" y="1736812"/>
            <a:ext cx="1030254" cy="900100"/>
          </a:xfrm>
          <a:prstGeom prst="rect">
            <a:avLst/>
          </a:prstGeom>
          <a:noFill/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36812"/>
            <a:ext cx="1008112" cy="900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83568" y="2749976"/>
            <a:ext cx="6048672" cy="3816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876782"/>
            <a:ext cx="7182628" cy="424847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419872" y="3322055"/>
            <a:ext cx="4320480" cy="1187065"/>
            <a:chOff x="3923928" y="5481921"/>
            <a:chExt cx="4320480" cy="952165"/>
          </a:xfrm>
        </p:grpSpPr>
        <p:sp>
          <p:nvSpPr>
            <p:cNvPr id="3" name="矩形 2"/>
            <p:cNvSpPr/>
            <p:nvPr/>
          </p:nvSpPr>
          <p:spPr>
            <a:xfrm>
              <a:off x="3923928" y="5481921"/>
              <a:ext cx="864096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圆角矩形标注 3"/>
            <p:cNvSpPr/>
            <p:nvPr/>
          </p:nvSpPr>
          <p:spPr>
            <a:xfrm>
              <a:off x="4572000" y="5841466"/>
              <a:ext cx="3672408" cy="592620"/>
            </a:xfrm>
            <a:prstGeom prst="wedgeRoundRectCallout">
              <a:avLst>
                <a:gd name="adj1" fmla="val -48345"/>
                <a:gd name="adj2" fmla="val -7939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prstClr val="white"/>
                  </a:solidFill>
                </a:rPr>
                <a:t>If the Status is </a:t>
              </a:r>
              <a:r>
                <a:rPr lang="en-US" altLang="zh-CN" sz="2400" b="1" i="1" dirty="0">
                  <a:solidFill>
                    <a:prstClr val="white"/>
                  </a:solidFill>
                </a:rPr>
                <a:t>OK</a:t>
              </a:r>
              <a:r>
                <a:rPr lang="en-US" altLang="zh-CN" sz="2400" dirty="0">
                  <a:solidFill>
                    <a:prstClr val="white"/>
                  </a:solidFill>
                </a:rPr>
                <a:t>, </a:t>
              </a:r>
              <a:r>
                <a:rPr lang="en-US" altLang="zh-CN" sz="2400" dirty="0" err="1">
                  <a:solidFill>
                    <a:prstClr val="white"/>
                  </a:solidFill>
                </a:rPr>
                <a:t>cygwin</a:t>
              </a:r>
              <a:r>
                <a:rPr lang="en-US" altLang="zh-CN" sz="2400" dirty="0">
                  <a:solidFill>
                    <a:prstClr val="white"/>
                  </a:solidFill>
                </a:rPr>
                <a:t> is running fine.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49172" y="476672"/>
            <a:ext cx="50615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/>
              <a:t>2. Input “</a:t>
            </a:r>
            <a:r>
              <a:rPr lang="en-US" altLang="zh-CN" sz="2000" b="1" dirty="0" err="1"/>
              <a:t>cygcheck</a:t>
            </a:r>
            <a:r>
              <a:rPr lang="en-US" altLang="zh-CN" sz="2000" b="1" dirty="0"/>
              <a:t> –c </a:t>
            </a:r>
            <a:r>
              <a:rPr lang="en-US" altLang="zh-CN" sz="2000" b="1" dirty="0" err="1"/>
              <a:t>cygwin</a:t>
            </a:r>
            <a:r>
              <a:rPr lang="en-US" altLang="zh-CN" sz="2000" dirty="0"/>
              <a:t>” after $ prompt. </a:t>
            </a:r>
          </a:p>
        </p:txBody>
      </p:sp>
      <p:sp>
        <p:nvSpPr>
          <p:cNvPr id="8" name="矩形 7"/>
          <p:cNvSpPr/>
          <p:nvPr/>
        </p:nvSpPr>
        <p:spPr>
          <a:xfrm>
            <a:off x="467544" y="3001018"/>
            <a:ext cx="1944216" cy="178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764704"/>
            <a:ext cx="5451966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933575" y="963887"/>
            <a:ext cx="112625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09300" y="1772816"/>
            <a:ext cx="11505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272842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</a:rPr>
              <a:t>3. Verify the GCC installation by listing the </a:t>
            </a:r>
            <a:r>
              <a:rPr lang="en-US" altLang="zh-CN" sz="2000" b="1" dirty="0">
                <a:solidFill>
                  <a:prstClr val="black"/>
                </a:solidFill>
              </a:rPr>
              <a:t>version of </a:t>
            </a:r>
            <a:r>
              <a:rPr lang="en-US" altLang="zh-CN" sz="2000" b="1" dirty="0" err="1">
                <a:solidFill>
                  <a:prstClr val="black"/>
                </a:solidFill>
              </a:rPr>
              <a:t>gcc</a:t>
            </a:r>
            <a:r>
              <a:rPr lang="en-US" altLang="zh-CN" sz="2000" dirty="0">
                <a:solidFill>
                  <a:prstClr val="black"/>
                </a:solidFill>
              </a:rPr>
              <a:t>, </a:t>
            </a:r>
            <a:r>
              <a:rPr lang="en-US" altLang="zh-CN" sz="2000" b="1" dirty="0">
                <a:solidFill>
                  <a:prstClr val="black"/>
                </a:solidFill>
              </a:rPr>
              <a:t>g++</a:t>
            </a:r>
            <a:r>
              <a:rPr lang="en-US" altLang="zh-CN" sz="2000" dirty="0">
                <a:solidFill>
                  <a:prstClr val="black"/>
                </a:solidFill>
              </a:rPr>
              <a:t>, </a:t>
            </a:r>
            <a:r>
              <a:rPr lang="en-US" altLang="zh-CN" sz="2000" b="1" dirty="0" err="1">
                <a:solidFill>
                  <a:prstClr val="black"/>
                </a:solidFill>
              </a:rPr>
              <a:t>gdb</a:t>
            </a:r>
            <a:r>
              <a:rPr lang="en-US" altLang="zh-CN" sz="2000" dirty="0">
                <a:solidFill>
                  <a:prstClr val="black"/>
                </a:solidFill>
              </a:rPr>
              <a:t>, </a:t>
            </a:r>
            <a:r>
              <a:rPr lang="en-US" altLang="zh-CN" sz="2000" b="1" dirty="0">
                <a:solidFill>
                  <a:prstClr val="black"/>
                </a:solidFill>
              </a:rPr>
              <a:t>make</a:t>
            </a:r>
            <a:r>
              <a:rPr lang="en-US" altLang="zh-CN" sz="2000" dirty="0">
                <a:solidFill>
                  <a:prstClr val="black"/>
                </a:solidFill>
              </a:rPr>
              <a:t> and </a:t>
            </a:r>
            <a:r>
              <a:rPr lang="en-US" altLang="zh-CN" sz="2000" b="1" dirty="0" err="1">
                <a:solidFill>
                  <a:prstClr val="black"/>
                </a:solidFill>
              </a:rPr>
              <a:t>cmake</a:t>
            </a:r>
            <a:r>
              <a:rPr lang="en-US" altLang="zh-CN" sz="2000" dirty="0">
                <a:solidFill>
                  <a:prstClr val="black"/>
                </a:solidFill>
              </a:rPr>
              <a:t>. </a:t>
            </a:r>
          </a:p>
        </p:txBody>
      </p:sp>
      <p:sp>
        <p:nvSpPr>
          <p:cNvPr id="9" name="矩形 8"/>
          <p:cNvSpPr/>
          <p:nvPr/>
        </p:nvSpPr>
        <p:spPr>
          <a:xfrm>
            <a:off x="1962844" y="2564904"/>
            <a:ext cx="232112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07704" y="4618199"/>
            <a:ext cx="11505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07704" y="5805264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10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US" altLang="zh-CN" dirty="0"/>
              <a:t>Step one: enable the Windows Subsystem for Linux</a:t>
            </a:r>
          </a:p>
          <a:p>
            <a:pPr lvl="1"/>
            <a:r>
              <a:rPr lang="en-US" altLang="zh-CN" dirty="0"/>
              <a:t>Open </a:t>
            </a:r>
            <a:r>
              <a:rPr lang="en-US" altLang="zh-CN" dirty="0" err="1"/>
              <a:t>powershell</a:t>
            </a:r>
            <a:r>
              <a:rPr lang="en-US" altLang="zh-CN" dirty="0"/>
              <a:t> as Administrator and run: 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dism.exe /online /enable-feature /</a:t>
            </a:r>
            <a:r>
              <a:rPr lang="en-US" altLang="zh-CN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featurename:Microsoft-Windows-Subsystem-Linux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/all /</a:t>
            </a:r>
            <a:r>
              <a:rPr lang="en-US" altLang="zh-CN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norestart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92896"/>
            <a:ext cx="8674224" cy="1785104"/>
          </a:xfrm>
        </p:spPr>
        <p:txBody>
          <a:bodyPr/>
          <a:lstStyle/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3200" dirty="0"/>
              <a:t> </a:t>
            </a:r>
            <a:r>
              <a:rPr lang="en-US" sz="3200" dirty="0" smtClean="0"/>
              <a:t>4.1 </a:t>
            </a:r>
            <a:r>
              <a:rPr lang="en-US" sz="3200" dirty="0"/>
              <a:t>Learn the program compilation process</a:t>
            </a:r>
          </a:p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3200" dirty="0"/>
              <a:t> </a:t>
            </a:r>
            <a:r>
              <a:rPr lang="en-US" sz="3200" dirty="0" smtClean="0"/>
              <a:t>4.2 </a:t>
            </a:r>
            <a:r>
              <a:rPr lang="en-US" sz="3200" dirty="0"/>
              <a:t>Compile ,Link and Run C Programs</a:t>
            </a:r>
          </a:p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3200" dirty="0"/>
              <a:t> </a:t>
            </a:r>
            <a:r>
              <a:rPr lang="en-US" sz="3200" dirty="0" smtClean="0"/>
              <a:t>4.3 </a:t>
            </a:r>
            <a:r>
              <a:rPr lang="en-US" altLang="zh-CN" sz="3200" dirty="0"/>
              <a:t>Compile ,Link and Run C++ Programs</a:t>
            </a:r>
            <a:endParaRPr lang="en-US" sz="3200" dirty="0"/>
          </a:p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3200" dirty="0"/>
              <a:t> </a:t>
            </a: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748464" cy="1080120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4 </a:t>
            </a:r>
            <a:r>
              <a:rPr lang="en-US" altLang="zh-CN" sz="4000" dirty="0"/>
              <a:t>Compile, Link and Run C/C++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519671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188640"/>
            <a:ext cx="6414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prstClr val="black"/>
                </a:solidFill>
              </a:rPr>
              <a:t>4.1 </a:t>
            </a:r>
            <a:r>
              <a:rPr lang="en-US" altLang="zh-CN" sz="3200" b="1" dirty="0">
                <a:solidFill>
                  <a:prstClr val="black"/>
                </a:solidFill>
              </a:rPr>
              <a:t>The program compilation process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4" y="1752491"/>
            <a:ext cx="37211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92071"/>
            <a:ext cx="5651257" cy="2777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188640"/>
            <a:ext cx="6919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prstClr val="black"/>
                </a:solidFill>
              </a:rPr>
              <a:t>4.2 </a:t>
            </a:r>
            <a:r>
              <a:rPr lang="en-US" altLang="zh-CN" sz="3200" b="1" dirty="0">
                <a:solidFill>
                  <a:prstClr val="black"/>
                </a:solidFill>
              </a:rPr>
              <a:t>Compile, Link and Run C programs 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807095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Compile/Link/Run a simple C program – </a:t>
            </a:r>
            <a:r>
              <a:rPr lang="en-US" altLang="zh-CN" sz="2400" dirty="0" err="1"/>
              <a:t>hello.c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1383159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Edit the codes below in Notepad++, and save it as </a:t>
            </a:r>
            <a:r>
              <a:rPr lang="en-US" altLang="zh-CN" dirty="0" err="1"/>
              <a:t>hello.c</a:t>
            </a:r>
            <a:r>
              <a:rPr lang="en-US" altLang="zh-CN" dirty="0"/>
              <a:t>  to the D:\Software\Cygwin\code.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3933056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Start Cygwin, switch the current directory to the </a:t>
            </a:r>
          </a:p>
          <a:p>
            <a:r>
              <a:rPr lang="en-US" altLang="zh-CN" dirty="0"/>
              <a:t>“D:\Software\Cygwin\code” in which </a:t>
            </a:r>
            <a:r>
              <a:rPr lang="en-US" altLang="zh-CN" dirty="0" err="1"/>
              <a:t>hello.c</a:t>
            </a:r>
            <a:r>
              <a:rPr lang="en-US" altLang="zh-CN" dirty="0"/>
              <a:t> is stored.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418236" y="3501008"/>
            <a:ext cx="132036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44586" y="3956286"/>
            <a:ext cx="132036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82614" y="4437112"/>
            <a:ext cx="132036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13897" y="4869160"/>
            <a:ext cx="132036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5536" y="5278297"/>
            <a:ext cx="5651500" cy="1557763"/>
            <a:chOff x="395536" y="5278297"/>
            <a:chExt cx="5651500" cy="155776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5769260"/>
              <a:ext cx="5651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39552" y="5278297"/>
              <a:ext cx="798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or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95535" y="5925633"/>
            <a:ext cx="3678541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7744"/>
            <a:ext cx="7128792" cy="42533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椭圆 2"/>
          <p:cNvSpPr/>
          <p:nvPr/>
        </p:nvSpPr>
        <p:spPr>
          <a:xfrm>
            <a:off x="755576" y="548680"/>
            <a:ext cx="2592288" cy="44958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11560" y="2060848"/>
            <a:ext cx="3024336" cy="57606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63689" y="1556792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7784" y="1196752"/>
            <a:ext cx="94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compile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195736" y="908720"/>
            <a:ext cx="432048" cy="65736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835696" y="3068960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2195" y="269962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348136" y="2411596"/>
            <a:ext cx="432048" cy="65736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27583" y="3717032"/>
            <a:ext cx="1476165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47807" y="371703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run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827" y="116632"/>
            <a:ext cx="7817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The default output executable file is called “a.exe”(Windows)</a:t>
            </a:r>
          </a:p>
          <a:p>
            <a:r>
              <a:rPr lang="en-US" altLang="zh-CN" sz="2400" dirty="0"/>
              <a:t>or “</a:t>
            </a:r>
            <a:r>
              <a:rPr lang="en-US" altLang="zh-CN" sz="2400" dirty="0" err="1"/>
              <a:t>a.out</a:t>
            </a:r>
            <a:r>
              <a:rPr lang="en-US" altLang="zh-CN" sz="2400" dirty="0"/>
              <a:t>”(Unix and Mac OS) if you don’t specify the name in </a:t>
            </a:r>
          </a:p>
          <a:p>
            <a:r>
              <a:rPr lang="en-US" altLang="zh-CN" sz="2400" dirty="0"/>
              <a:t>compiling and linking step.</a:t>
            </a:r>
            <a:endParaRPr lang="zh-CN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774195" cy="2797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934529" y="2180150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1760" y="2132856"/>
            <a:ext cx="175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compile and 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9656" y="3573016"/>
            <a:ext cx="117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run   a.exe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576" y="2996952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5576" y="3645024"/>
            <a:ext cx="136815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83691"/>
            <a:ext cx="7128792" cy="26249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矩形 2"/>
          <p:cNvSpPr/>
          <p:nvPr/>
        </p:nvSpPr>
        <p:spPr>
          <a:xfrm>
            <a:off x="899592" y="1375705"/>
            <a:ext cx="2952328" cy="34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9592" y="2864226"/>
            <a:ext cx="1296144" cy="34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9862" y="1375705"/>
            <a:ext cx="175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compile and 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3768" y="2864226"/>
            <a:ext cx="18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run   morning.exe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3416332" y="1632380"/>
            <a:ext cx="435588" cy="5724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79912" y="2060848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output file name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188640"/>
            <a:ext cx="7115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prstClr val="black"/>
                </a:solidFill>
              </a:rPr>
              <a:t>4.3 </a:t>
            </a:r>
            <a:r>
              <a:rPr lang="en-US" altLang="zh-CN" sz="3200" b="1" dirty="0">
                <a:solidFill>
                  <a:prstClr val="black"/>
                </a:solidFill>
              </a:rPr>
              <a:t>Compile, Link and Run C++ programs 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836712"/>
            <a:ext cx="6666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</a:rPr>
              <a:t>Compile/Link/Run a simple C++ program – hello.cpp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7" y="1383159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Edit the codes below in Notepad++, and save it as hello.cpp to the D:\Software\Cygwin\code.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3573016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</a:rPr>
              <a:t>You need to use </a:t>
            </a:r>
            <a:r>
              <a:rPr lang="en-US" altLang="zh-CN" sz="2000" b="1" dirty="0">
                <a:solidFill>
                  <a:prstClr val="black"/>
                </a:solidFill>
              </a:rPr>
              <a:t>g++ </a:t>
            </a:r>
            <a:r>
              <a:rPr lang="en-US" altLang="zh-CN" sz="2000" dirty="0">
                <a:solidFill>
                  <a:prstClr val="black"/>
                </a:solidFill>
              </a:rPr>
              <a:t>to compile C++ program, as follows. We use the </a:t>
            </a:r>
            <a:r>
              <a:rPr lang="en-US" altLang="zh-CN" sz="2000" b="1" dirty="0">
                <a:solidFill>
                  <a:prstClr val="black"/>
                </a:solidFill>
              </a:rPr>
              <a:t>-o</a:t>
            </a:r>
            <a:r>
              <a:rPr lang="en-US" altLang="zh-CN" sz="2000" dirty="0">
                <a:solidFill>
                  <a:prstClr val="black"/>
                </a:solidFill>
              </a:rPr>
              <a:t> option to specify the output file name.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35" y="1752491"/>
            <a:ext cx="4267200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8912"/>
            <a:ext cx="5616624" cy="32961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矩形 2"/>
          <p:cNvSpPr/>
          <p:nvPr/>
        </p:nvSpPr>
        <p:spPr>
          <a:xfrm>
            <a:off x="971600" y="476672"/>
            <a:ext cx="1590309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0" y="1672932"/>
            <a:ext cx="1944216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2852936"/>
            <a:ext cx="144016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668" y="476672"/>
            <a:ext cx="94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compile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3768" y="286422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run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5717" y="169151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63888" y="1125811"/>
            <a:ext cx="72008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542644" y="758139"/>
            <a:ext cx="1021244" cy="36767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570438" y="2276872"/>
            <a:ext cx="940735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695044" y="1981208"/>
            <a:ext cx="302006" cy="29566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483768" y="4376006"/>
            <a:ext cx="5904656" cy="2293353"/>
            <a:chOff x="2483768" y="4376006"/>
            <a:chExt cx="5904656" cy="2293353"/>
          </a:xfrm>
        </p:grpSpPr>
        <p:pic>
          <p:nvPicPr>
            <p:cNvPr id="6" name="Picture 1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4376006"/>
              <a:ext cx="5904656" cy="229335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5379750" y="4581128"/>
              <a:ext cx="1754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compile and link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95936" y="5877272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run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63788" y="4592777"/>
              <a:ext cx="2205470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483768" y="5841268"/>
              <a:ext cx="1440160" cy="4773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355976" y="5260431"/>
              <a:ext cx="940735" cy="324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4414010" y="4941168"/>
              <a:ext cx="302006" cy="29566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51048" y="459532"/>
            <a:ext cx="8153400" cy="6858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anose="020B0602030504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anose="020B0602030504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anose="020B0602030504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anose="020B0602030504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anose="020B0602030504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anose="020B0602030504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anose="020B0602030504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anose="020B0602030504020204" pitchFamily="34" charset="0"/>
              </a:defRPr>
            </a:lvl9pPr>
          </a:lstStyle>
          <a:p>
            <a:r>
              <a:rPr lang="en-US" altLang="zh-CN" sz="4000" dirty="0" smtClean="0"/>
              <a:t>5 </a:t>
            </a:r>
            <a:r>
              <a:rPr lang="en-US" altLang="zh-CN" sz="4000" dirty="0"/>
              <a:t>Download and Install Editor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3415" y="1242695"/>
            <a:ext cx="76003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To install </a:t>
            </a:r>
            <a:r>
              <a:rPr lang="en-US" altLang="zh-CN" sz="2000" b="1"/>
              <a:t>VSCode</a:t>
            </a:r>
            <a:r>
              <a:rPr lang="en-US" altLang="zh-CN" sz="2000"/>
              <a:t>, you can visit: </a:t>
            </a:r>
            <a:r>
              <a:rPr lang="en-US" altLang="zh-CN" sz="2000">
                <a:hlinkClick r:id="rId3" action="ppaction://hlinkfile"/>
              </a:rPr>
              <a:t>https://code.visualstudio.com/</a:t>
            </a:r>
            <a:r>
              <a:rPr lang="en-US" altLang="zh-CN" sz="2000"/>
              <a:t> to download the package for your platform (Linux, Windows or macOS).</a:t>
            </a:r>
          </a:p>
          <a:p>
            <a:endParaRPr lang="en-US" altLang="zh-CN" sz="2000"/>
          </a:p>
          <a:p>
            <a:r>
              <a:rPr lang="en-US" altLang="zh-CN" sz="2000"/>
              <a:t>After you install VSCode, we need to install two plugins at least to support our development:</a:t>
            </a:r>
          </a:p>
          <a:p>
            <a:r>
              <a:rPr lang="en-US" altLang="zh-CN" sz="2000"/>
              <a:t>	1. C/C++ plugin</a:t>
            </a:r>
          </a:p>
          <a:p>
            <a:r>
              <a:rPr lang="en-US" altLang="zh-CN" sz="2000"/>
              <a:t>	2. Remote - WSL plugin</a:t>
            </a:r>
          </a:p>
          <a:p>
            <a:r>
              <a:rPr lang="en-US" altLang="zh-CN" sz="2000"/>
              <a:t>To install them, you can search 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</a:rPr>
              <a:t>c++</a:t>
            </a:r>
            <a:r>
              <a:rPr lang="en-US" altLang="zh-CN" sz="2000"/>
              <a:t> and </a:t>
            </a:r>
            <a:r>
              <a:rPr lang="en-US" altLang="zh-CN" sz="2000">
                <a:solidFill>
                  <a:schemeClr val="accent1">
                    <a:lumMod val="75000"/>
                  </a:schemeClr>
                </a:solidFill>
              </a:rPr>
              <a:t>wsl</a:t>
            </a:r>
            <a:r>
              <a:rPr lang="en-US" altLang="zh-CN" sz="2000">
                <a:solidFill>
                  <a:schemeClr val="tx1"/>
                </a:solidFill>
              </a:rPr>
              <a:t> respectively.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" y="4099560"/>
            <a:ext cx="3800475" cy="1866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575" y="4337685"/>
            <a:ext cx="3876675" cy="139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5.Download </a:t>
            </a:r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and install editor (Cont.)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132840"/>
            <a:ext cx="8229600" cy="1585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Now, you need to switch your VSCode to WSL system.</a:t>
            </a:r>
          </a:p>
          <a:p>
            <a:pPr marL="0" indent="0">
              <a:buNone/>
            </a:pPr>
            <a:r>
              <a:rPr lang="en-US" altLang="zh-CN" sz="2400">
                <a:solidFill>
                  <a:schemeClr val="tx1"/>
                </a:solidFill>
              </a:rPr>
              <a:t>Click the green button on the bottom. And choose Remote WSL: New window (or others you need).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85" y="2530475"/>
            <a:ext cx="5650230" cy="4006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xmlns="" id="{828E2E71-312E-4C0F-9A29-0E2FE0560D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544008"/>
              </p:ext>
            </p:extLst>
          </p:nvPr>
        </p:nvGraphicFramePr>
        <p:xfrm>
          <a:off x="1128018" y="332656"/>
          <a:ext cx="6311900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3" imgW="12558600" imgH="10831680" progId="Photoshop.Image.13">
                  <p:embed/>
                </p:oleObj>
              </mc:Choice>
              <mc:Fallback>
                <p:oleObj name="Image" r:id="rId3" imgW="12558600" imgH="10831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8018" y="332656"/>
                        <a:ext cx="6311900" cy="547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FF5D69A-C45E-4A31-A3BC-3E561F2B8FCE}"/>
              </a:ext>
            </a:extLst>
          </p:cNvPr>
          <p:cNvSpPr/>
          <p:nvPr/>
        </p:nvSpPr>
        <p:spPr>
          <a:xfrm>
            <a:off x="4067944" y="2636912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xmlns="" id="{1E441558-3279-4ABF-94E5-2B42B8472D66}"/>
              </a:ext>
            </a:extLst>
          </p:cNvPr>
          <p:cNvSpPr/>
          <p:nvPr/>
        </p:nvSpPr>
        <p:spPr>
          <a:xfrm>
            <a:off x="2195736" y="5661248"/>
            <a:ext cx="1944216" cy="612648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命令提示符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08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5.Download </a:t>
            </a:r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and install editor (Cont.)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132840"/>
            <a:ext cx="8229600" cy="11569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Now your VSCode is working on the WSL system. We can create our first C program. We strongly recommand you to find more functions of VSCode, OPEN TERMINAL etc,.</a:t>
            </a:r>
          </a:p>
          <a:p>
            <a:endParaRPr lang="en-US" altLang="zh-CN" sz="20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sz="20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70" y="2206625"/>
            <a:ext cx="6271260" cy="3648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0390" y="5988685"/>
            <a:ext cx="7232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Note</a:t>
            </a:r>
            <a:r>
              <a:rPr lang="en-US" altLang="zh-CN"/>
              <a:t>: The suffix of the program must be </a:t>
            </a:r>
            <a:r>
              <a:rPr lang="en-US" altLang="zh-CN">
                <a:solidFill>
                  <a:srgbClr val="C00000"/>
                </a:solidFill>
              </a:rPr>
              <a:t>.c</a:t>
            </a:r>
            <a:r>
              <a:rPr lang="en-US" altLang="zh-CN"/>
              <a:t> or </a:t>
            </a:r>
            <a:r>
              <a:rPr lang="en-US" altLang="zh-CN">
                <a:solidFill>
                  <a:srgbClr val="C00000"/>
                </a:solidFill>
              </a:rPr>
              <a:t>.cpp </a:t>
            </a:r>
            <a:r>
              <a:rPr lang="en-US" altLang="zh-CN"/>
              <a:t>for c program and c++ program respectively.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42686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332656"/>
            <a:ext cx="4563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C/C++ program’s structure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1600" y="631776"/>
            <a:ext cx="7128792" cy="5642272"/>
            <a:chOff x="971600" y="631776"/>
            <a:chExt cx="7128792" cy="56422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631776"/>
              <a:ext cx="6475413" cy="2425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79" y="3263900"/>
              <a:ext cx="6704013" cy="33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861048"/>
              <a:ext cx="5016500" cy="241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971600" y="1124744"/>
            <a:ext cx="1728192" cy="360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4000" y="2780928"/>
            <a:ext cx="1728192" cy="3600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71600" y="4941168"/>
            <a:ext cx="4896544" cy="14401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476672"/>
            <a:ext cx="3899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C++ Source Code Style</a:t>
            </a: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412776"/>
            <a:ext cx="88009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One statement per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An opening brace and a closing brace for a function, each of which</a:t>
            </a:r>
          </a:p>
          <a:p>
            <a:r>
              <a:rPr lang="en-US" altLang="zh-CN" sz="2400" dirty="0"/>
              <a:t>is on its own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Statements in a function indented from the braces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No whitespace around the parentheses associated with a function</a:t>
            </a:r>
          </a:p>
          <a:p>
            <a:r>
              <a:rPr lang="en-US" altLang="zh-CN" sz="2400" dirty="0"/>
              <a:t>name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43167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black"/>
                </a:solidFill>
              </a:rPr>
              <a:t>Basic commands of Linux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496" y="701407"/>
            <a:ext cx="913102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zh-CN" sz="2000" dirty="0" err="1"/>
              <a:t>ls</a:t>
            </a:r>
            <a:r>
              <a:rPr lang="en-US" altLang="zh-CN" sz="2000" dirty="0"/>
              <a:t>   </a:t>
            </a:r>
            <a:r>
              <a:rPr lang="zh-CN" altLang="zh-CN" sz="2000" dirty="0"/>
              <a:t>（小写字母</a:t>
            </a:r>
            <a:r>
              <a:rPr lang="en-US" altLang="zh-CN" sz="2000" dirty="0"/>
              <a:t>L </a:t>
            </a:r>
            <a:r>
              <a:rPr lang="zh-CN" altLang="zh-CN" sz="2000" dirty="0"/>
              <a:t>小写字母</a:t>
            </a:r>
            <a:r>
              <a:rPr lang="en-US" altLang="zh-CN" sz="2000" dirty="0"/>
              <a:t>S</a:t>
            </a:r>
            <a:r>
              <a:rPr lang="zh-CN" altLang="zh-CN" sz="2000" dirty="0"/>
              <a:t>）</a:t>
            </a:r>
            <a:r>
              <a:rPr lang="en-US" altLang="zh-CN" sz="2000" dirty="0"/>
              <a:t>     #</a:t>
            </a:r>
            <a:r>
              <a:rPr lang="zh-CN" altLang="zh-CN" sz="2000" dirty="0"/>
              <a:t>以默认方式显示当前目录文件列表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 err="1"/>
              <a:t>ls</a:t>
            </a:r>
            <a:r>
              <a:rPr lang="en-US" altLang="zh-CN" sz="2000" dirty="0"/>
              <a:t> </a:t>
            </a:r>
            <a:r>
              <a:rPr lang="zh-CN" altLang="zh-CN" sz="2000" dirty="0"/>
              <a:t>–</a:t>
            </a:r>
            <a:r>
              <a:rPr lang="en-US" altLang="zh-CN" sz="2000" dirty="0"/>
              <a:t>a       #</a:t>
            </a:r>
            <a:r>
              <a:rPr lang="zh-CN" altLang="zh-CN" sz="2000" dirty="0"/>
              <a:t>显示所有文件包括隐藏文件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 err="1"/>
              <a:t>ls</a:t>
            </a:r>
            <a:r>
              <a:rPr lang="en-US" altLang="zh-CN" sz="2000" dirty="0"/>
              <a:t> </a:t>
            </a:r>
            <a:r>
              <a:rPr lang="zh-CN" altLang="zh-CN" sz="2000" dirty="0"/>
              <a:t>–</a:t>
            </a:r>
            <a:r>
              <a:rPr lang="en-US" altLang="zh-CN" sz="2000" dirty="0"/>
              <a:t>l        #</a:t>
            </a:r>
            <a:r>
              <a:rPr lang="zh-CN" altLang="zh-CN" sz="2000" dirty="0"/>
              <a:t>显示文件属性，包括大小，日期，符号连接，是否可读写及是否可执行</a:t>
            </a:r>
            <a:endParaRPr lang="en-US" altLang="zh-CN" sz="2000" dirty="0"/>
          </a:p>
          <a:p>
            <a:pPr latinLnBrk="1"/>
            <a:r>
              <a:rPr lang="en-US" altLang="zh-CN" sz="2000" dirty="0"/>
              <a:t>-----------------------------------------------------------------------------------------------------------</a:t>
            </a:r>
            <a:endParaRPr lang="zh-CN" altLang="zh-CN" sz="2000" dirty="0"/>
          </a:p>
          <a:p>
            <a:pPr latinLnBrk="1"/>
            <a:r>
              <a:rPr lang="en-US" altLang="zh-CN" sz="2000" dirty="0"/>
              <a:t>cd </a:t>
            </a:r>
            <a:r>
              <a:rPr lang="en-US" altLang="zh-CN" sz="2000" dirty="0" err="1"/>
              <a:t>dir</a:t>
            </a:r>
            <a:r>
              <a:rPr lang="en-US" altLang="zh-CN" sz="2000" dirty="0"/>
              <a:t>         #</a:t>
            </a:r>
            <a:r>
              <a:rPr lang="zh-CN" altLang="zh-CN" sz="2000" dirty="0"/>
              <a:t>切换到当前目录下的</a:t>
            </a:r>
            <a:r>
              <a:rPr lang="en-US" altLang="zh-CN" sz="2000" dirty="0" err="1"/>
              <a:t>dir</a:t>
            </a:r>
            <a:r>
              <a:rPr lang="zh-CN" altLang="zh-CN" sz="2000" dirty="0"/>
              <a:t>目录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cd /            #</a:t>
            </a:r>
            <a:r>
              <a:rPr lang="zh-CN" altLang="zh-CN" sz="2000" dirty="0"/>
              <a:t>切换到根目录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cd ..           #</a:t>
            </a:r>
            <a:r>
              <a:rPr lang="zh-CN" altLang="zh-CN" sz="2000" dirty="0"/>
              <a:t>切换到到上一级目录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cd ../..       #</a:t>
            </a:r>
            <a:r>
              <a:rPr lang="zh-CN" altLang="zh-CN" sz="2000" dirty="0"/>
              <a:t>切换到上二级目录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cd ~           #</a:t>
            </a:r>
            <a:r>
              <a:rPr lang="zh-CN" altLang="zh-CN" sz="2000" dirty="0"/>
              <a:t>切换到用户目录，比如是</a:t>
            </a:r>
            <a:r>
              <a:rPr lang="en-US" altLang="zh-CN" sz="2000" dirty="0"/>
              <a:t>root</a:t>
            </a:r>
            <a:r>
              <a:rPr lang="zh-CN" altLang="zh-CN" sz="2000" dirty="0"/>
              <a:t>用户，则切换到</a:t>
            </a:r>
            <a:r>
              <a:rPr lang="en-US" altLang="zh-CN" sz="2000" dirty="0"/>
              <a:t>/root</a:t>
            </a:r>
            <a:r>
              <a:rPr lang="zh-CN" altLang="zh-CN" sz="2000" dirty="0"/>
              <a:t>下</a:t>
            </a:r>
            <a:endParaRPr lang="en-US" altLang="zh-CN" sz="2000" dirty="0"/>
          </a:p>
          <a:p>
            <a:pPr latinLnBrk="1"/>
            <a:r>
              <a:rPr lang="en-US" altLang="zh-CN" sz="2000" dirty="0"/>
              <a:t>------------------------------------------------------------------------------------------------------------</a:t>
            </a:r>
          </a:p>
          <a:p>
            <a:pPr latinLnBrk="1"/>
            <a:r>
              <a:rPr lang="en-US" altLang="zh-CN" sz="2000" dirty="0" err="1"/>
              <a:t>rm</a:t>
            </a:r>
            <a:r>
              <a:rPr lang="en-US" altLang="zh-CN" sz="2000" dirty="0"/>
              <a:t> file         #</a:t>
            </a:r>
            <a:r>
              <a:rPr lang="zh-CN" altLang="zh-CN" sz="2000" dirty="0"/>
              <a:t>删除某一个文件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 err="1"/>
              <a:t>rm</a:t>
            </a:r>
            <a:r>
              <a:rPr lang="en-US" altLang="zh-CN" sz="2000" dirty="0"/>
              <a:t> -</a:t>
            </a:r>
            <a:r>
              <a:rPr lang="en-US" altLang="zh-CN" sz="2000" dirty="0" err="1"/>
              <a:t>fr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dir</a:t>
            </a:r>
            <a:r>
              <a:rPr lang="en-US" altLang="zh-CN" sz="2000" dirty="0"/>
              <a:t>     #</a:t>
            </a:r>
            <a:r>
              <a:rPr lang="zh-CN" altLang="zh-CN" sz="2000" dirty="0"/>
              <a:t>删除当前目录下叫</a:t>
            </a:r>
            <a:r>
              <a:rPr lang="en-US" altLang="zh-CN" sz="2000" dirty="0" err="1"/>
              <a:t>dir</a:t>
            </a:r>
            <a:r>
              <a:rPr lang="zh-CN" altLang="zh-CN" sz="2000" dirty="0"/>
              <a:t>的整个目录</a:t>
            </a:r>
          </a:p>
          <a:p>
            <a:pPr latinLnBrk="1"/>
            <a:r>
              <a:rPr lang="en-US" altLang="zh-CN" sz="2000" dirty="0"/>
              <a:t>-------------------------------------------------------------------------------------------------------------</a:t>
            </a:r>
          </a:p>
          <a:p>
            <a:pPr latinLnBrk="1"/>
            <a:r>
              <a:rPr lang="en-US" altLang="zh-CN" sz="2000" dirty="0" err="1"/>
              <a:t>cp</a:t>
            </a:r>
            <a:r>
              <a:rPr lang="en-US" altLang="zh-CN" sz="2000" dirty="0"/>
              <a:t> source target        #</a:t>
            </a:r>
            <a:r>
              <a:rPr lang="zh-CN" altLang="zh-CN" sz="2000" dirty="0"/>
              <a:t>将文件</a:t>
            </a:r>
            <a:r>
              <a:rPr lang="en-US" altLang="zh-CN" sz="2000" dirty="0"/>
              <a:t>source </a:t>
            </a:r>
            <a:r>
              <a:rPr lang="zh-CN" altLang="zh-CN" sz="2000" dirty="0"/>
              <a:t>复制为</a:t>
            </a:r>
            <a:r>
              <a:rPr lang="en-US" altLang="zh-CN" sz="2000" dirty="0"/>
              <a:t> target</a:t>
            </a:r>
            <a:br>
              <a:rPr lang="en-US" altLang="zh-CN" sz="2000" dirty="0"/>
            </a:br>
            <a:r>
              <a:rPr lang="en-US" altLang="zh-CN" sz="2000" dirty="0" err="1"/>
              <a:t>cp</a:t>
            </a:r>
            <a:r>
              <a:rPr lang="en-US" altLang="zh-CN" sz="2000" dirty="0"/>
              <a:t> /root/source .       #</a:t>
            </a:r>
            <a:r>
              <a:rPr lang="zh-CN" altLang="zh-CN" sz="2000" dirty="0"/>
              <a:t>将</a:t>
            </a:r>
            <a:r>
              <a:rPr lang="en-US" altLang="zh-CN" sz="2000" dirty="0"/>
              <a:t>/root</a:t>
            </a:r>
            <a:r>
              <a:rPr lang="zh-CN" altLang="zh-CN" sz="2000" dirty="0"/>
              <a:t>下的文件</a:t>
            </a:r>
            <a:r>
              <a:rPr lang="en-US" altLang="zh-CN" sz="2000" dirty="0"/>
              <a:t>source</a:t>
            </a:r>
            <a:r>
              <a:rPr lang="zh-CN" altLang="zh-CN" sz="2000" dirty="0"/>
              <a:t>复制到当前目录</a:t>
            </a:r>
          </a:p>
        </p:txBody>
      </p:sp>
      <p:sp>
        <p:nvSpPr>
          <p:cNvPr id="4" name="矩形 3"/>
          <p:cNvSpPr/>
          <p:nvPr/>
        </p:nvSpPr>
        <p:spPr>
          <a:xfrm>
            <a:off x="292834" y="5877272"/>
            <a:ext cx="8383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NOTE</a:t>
            </a:r>
            <a:r>
              <a:rPr lang="en-US" altLang="zh-CN" sz="2400" dirty="0"/>
              <a:t>: Each lab attendance will be recorded by the submission of the lab exercise.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772816"/>
            <a:ext cx="8640960" cy="1440160"/>
          </a:xfrm>
        </p:spPr>
        <p:txBody>
          <a:bodyPr/>
          <a:lstStyle/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2400" dirty="0"/>
              <a:t>1. Write a program to print your name and address.</a:t>
            </a:r>
          </a:p>
          <a:p>
            <a:pPr marL="109220" lvl="1" indent="0">
              <a:spcBef>
                <a:spcPts val="1200"/>
              </a:spcBef>
              <a:buSzPct val="68000"/>
              <a:buNone/>
            </a:pPr>
            <a:r>
              <a:rPr lang="en-US" sz="2400" dirty="0"/>
              <a:t>2. Many studies suggest that smiling has benefits. Write a program that produces the following output:</a:t>
            </a: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100392" cy="685800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6 </a:t>
            </a:r>
            <a:r>
              <a:rPr lang="en-US" altLang="zh-CN" sz="4000" dirty="0"/>
              <a:t>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12977"/>
            <a:ext cx="2376264" cy="106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/>
          <p:nvPr/>
        </p:nvSpPr>
        <p:spPr bwMode="auto">
          <a:xfrm>
            <a:off x="323528" y="4437112"/>
            <a:ext cx="8640960" cy="1440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65125" indent="-255905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030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155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220" lvl="1" indent="0">
              <a:spcBef>
                <a:spcPts val="1200"/>
              </a:spcBef>
              <a:buSzPct val="68000"/>
              <a:buFont typeface="Wingdings" panose="05000000000000000000" pitchFamily="2" charset="2"/>
              <a:buNone/>
            </a:pPr>
            <a:r>
              <a:rPr lang="en-US" sz="2400" dirty="0"/>
              <a:t>Have the program define a function that displays the string Smile! once, and have the program use the function as often as needed.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57A1A72-EE75-463B-A72E-EAE2D0EA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" y="836712"/>
            <a:ext cx="9144000" cy="48895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F4E63F6-D091-4E57-A5A2-F87CEC5D89A7}"/>
              </a:ext>
            </a:extLst>
          </p:cNvPr>
          <p:cNvSpPr/>
          <p:nvPr/>
        </p:nvSpPr>
        <p:spPr>
          <a:xfrm>
            <a:off x="9618" y="3789040"/>
            <a:ext cx="8930171" cy="348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2">
            <a:extLst>
              <a:ext uri="{FF2B5EF4-FFF2-40B4-BE49-F238E27FC236}">
                <a16:creationId xmlns:a16="http://schemas.microsoft.com/office/drawing/2014/main" xmlns="" id="{DB506748-1962-4EDD-8AD5-36FAE39FF02A}"/>
              </a:ext>
            </a:extLst>
          </p:cNvPr>
          <p:cNvSpPr/>
          <p:nvPr/>
        </p:nvSpPr>
        <p:spPr>
          <a:xfrm>
            <a:off x="2483768" y="4328520"/>
            <a:ext cx="1944216" cy="612648"/>
          </a:xfrm>
          <a:prstGeom prst="wedgeRoundRectCallout">
            <a:avLst>
              <a:gd name="adj1" fmla="val -64512"/>
              <a:gd name="adj2" fmla="val -91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Notice the space in the commands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7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1.1 Install WSL on Windows </a:t>
            </a:r>
            <a:r>
              <a:rPr lang="en-US" sz="4000" b="1" dirty="0" smtClean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10(cont.)</a:t>
            </a:r>
            <a:endParaRPr lang="en-US" sz="4000" b="1" dirty="0"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Step </a:t>
            </a:r>
            <a:r>
              <a:rPr lang="en-US" altLang="zh-CN" dirty="0">
                <a:solidFill>
                  <a:schemeClr val="tx1"/>
                </a:solidFill>
              </a:rPr>
              <a:t>two: restart your machine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Step three: install your Linux distribution of choice:</a:t>
            </a:r>
          </a:p>
          <a:p>
            <a:pPr lvl="1"/>
            <a:r>
              <a:rPr lang="en-US" altLang="zh-CN" sz="2800" dirty="0">
                <a:solidFill>
                  <a:schemeClr val="tx1"/>
                </a:solidFill>
              </a:rPr>
              <a:t>Open the </a:t>
            </a:r>
            <a:r>
              <a:rPr lang="en-US" altLang="zh-CN" sz="2800" b="1" dirty="0">
                <a:solidFill>
                  <a:schemeClr val="tx1"/>
                </a:solidFill>
              </a:rPr>
              <a:t>Microsoft Store </a:t>
            </a:r>
            <a:r>
              <a:rPr lang="en-US" altLang="zh-CN" sz="2800" dirty="0">
                <a:solidFill>
                  <a:schemeClr val="tx1"/>
                </a:solidFill>
              </a:rPr>
              <a:t>and select your </a:t>
            </a:r>
            <a:r>
              <a:rPr lang="en-US" altLang="zh-CN" sz="2800" dirty="0" err="1">
                <a:solidFill>
                  <a:schemeClr val="tx1"/>
                </a:solidFill>
              </a:rPr>
              <a:t>prefered</a:t>
            </a:r>
            <a:r>
              <a:rPr lang="en-US" altLang="zh-CN" sz="2800" dirty="0">
                <a:solidFill>
                  <a:schemeClr val="tx1"/>
                </a:solidFill>
              </a:rPr>
              <a:t> Linux distribution</a:t>
            </a:r>
          </a:p>
          <a:p>
            <a:pPr lvl="1"/>
            <a:r>
              <a:rPr lang="en-US" altLang="zh-CN" sz="2800" dirty="0">
                <a:solidFill>
                  <a:schemeClr val="tx1"/>
                </a:solidFill>
              </a:rPr>
              <a:t>Search Linux in Microsoft Store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3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xmlns="" id="{329F989D-2C83-43EF-83E2-2FFB8D3E01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42319"/>
              </p:ext>
            </p:extLst>
          </p:nvPr>
        </p:nvGraphicFramePr>
        <p:xfrm>
          <a:off x="1425575" y="332656"/>
          <a:ext cx="6292850" cy="546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Image" r:id="rId3" imgW="12520440" imgH="10806120" progId="Photoshop.Image.13">
                  <p:embed/>
                </p:oleObj>
              </mc:Choice>
              <mc:Fallback>
                <p:oleObj name="Image" r:id="rId3" imgW="12520440" imgH="10806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5575" y="332656"/>
                        <a:ext cx="6292850" cy="546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xmlns="" id="{DB506748-1962-4EDD-8AD5-36FAE39FF02A}"/>
              </a:ext>
            </a:extLst>
          </p:cNvPr>
          <p:cNvSpPr/>
          <p:nvPr/>
        </p:nvSpPr>
        <p:spPr>
          <a:xfrm>
            <a:off x="2195736" y="5661248"/>
            <a:ext cx="1944216" cy="612648"/>
          </a:xfrm>
          <a:prstGeom prst="wedgeRoundRectCallout">
            <a:avLst>
              <a:gd name="adj1" fmla="val -64956"/>
              <a:gd name="adj2" fmla="val -421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</a:t>
            </a:r>
            <a:r>
              <a:rPr lang="zh-CN" altLang="en-US" dirty="0"/>
              <a:t> </a:t>
            </a:r>
            <a:r>
              <a:rPr lang="en-US" altLang="zh-CN" dirty="0"/>
              <a:t>store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F4E63F6-D091-4E57-A5A2-F87CEC5D89A7}"/>
              </a:ext>
            </a:extLst>
          </p:cNvPr>
          <p:cNvSpPr/>
          <p:nvPr/>
        </p:nvSpPr>
        <p:spPr>
          <a:xfrm>
            <a:off x="5292080" y="920328"/>
            <a:ext cx="1368152" cy="128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6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1342</Words>
  <Application>Microsoft Office PowerPoint</Application>
  <PresentationFormat>全屏显示(4:3)</PresentationFormat>
  <Paragraphs>181</Paragraphs>
  <Slides>65</Slides>
  <Notes>8</Notes>
  <HiddenSlides>0</HiddenSlides>
  <MMClips>0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1" baseType="lpstr">
      <vt:lpstr>Office 主题​​</vt:lpstr>
      <vt:lpstr>Concourse</vt:lpstr>
      <vt:lpstr>1_Concourse</vt:lpstr>
      <vt:lpstr>2_Office 主题​​</vt:lpstr>
      <vt:lpstr>3_Office 主题​​</vt:lpstr>
      <vt:lpstr>Image</vt:lpstr>
      <vt:lpstr>C/C++ Program Design</vt:lpstr>
      <vt:lpstr>PowerPoint 演示文稿</vt:lpstr>
      <vt:lpstr>CONTENTS</vt:lpstr>
      <vt:lpstr>1 Download and install GCC on Windows 10 (Based on WSL) </vt:lpstr>
      <vt:lpstr>1.1 Install WSL on Windows 10</vt:lpstr>
      <vt:lpstr>PowerPoint 演示文稿</vt:lpstr>
      <vt:lpstr>PowerPoint 演示文稿</vt:lpstr>
      <vt:lpstr>1.1 Install WSL on Windows 10(cont.)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 Install WSL on Windows 10 (Cont.)</vt:lpstr>
      <vt:lpstr>1.2 Install GCC on WSL</vt:lpstr>
      <vt:lpstr>1.2 Install GCC on WSL (Cont.)</vt:lpstr>
      <vt:lpstr>PowerPoint 演示文稿</vt:lpstr>
      <vt:lpstr>PowerPoint 演示文稿</vt:lpstr>
      <vt:lpstr>PowerPoint 演示文稿</vt:lpstr>
      <vt:lpstr>PowerPoint 演示文稿</vt:lpstr>
      <vt:lpstr>1.3 Verify GCC on WSL</vt:lpstr>
      <vt:lpstr>2 Download and install LLVM on macOS</vt:lpstr>
      <vt:lpstr>2.1 Install CLT on macOS</vt:lpstr>
      <vt:lpstr>2.2 Verify LLVM on macOS</vt:lpstr>
      <vt:lpstr>3.1 Install Cygwin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 Verify Cygwin</vt:lpstr>
      <vt:lpstr>PowerPoint 演示文稿</vt:lpstr>
      <vt:lpstr>PowerPoint 演示文稿</vt:lpstr>
      <vt:lpstr>4 Compile, Link and Run C/C++ Programs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5.Download and install editor (Cont.)</vt:lpstr>
      <vt:lpstr>5.Download and install editor (Cont.)</vt:lpstr>
      <vt:lpstr>PowerPoint 演示文稿</vt:lpstr>
      <vt:lpstr>PowerPoint 演示文稿</vt:lpstr>
      <vt:lpstr>PowerPoint 演示文稿</vt:lpstr>
      <vt:lpstr>PowerPoint 演示文稿</vt:lpstr>
      <vt:lpstr>6 Exercises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Programming in Java B</dc:title>
  <dc:creator>lichuanwei</dc:creator>
  <cp:lastModifiedBy>lichuanwei</cp:lastModifiedBy>
  <cp:revision>255</cp:revision>
  <dcterms:created xsi:type="dcterms:W3CDTF">2020-02-01T01:21:00Z</dcterms:created>
  <dcterms:modified xsi:type="dcterms:W3CDTF">2021-01-14T05:54:12Z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2052-11.8.2.8361</vt:lpwstr>
  </property>
</Properties>
</file>